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8" r:id="rId28"/>
    <p:sldId id="287" r:id="rId29"/>
    <p:sldId id="289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90" autoAdjust="0"/>
  </p:normalViewPr>
  <p:slideViewPr>
    <p:cSldViewPr>
      <p:cViewPr>
        <p:scale>
          <a:sx n="69" d="100"/>
          <a:sy n="69" d="100"/>
        </p:scale>
        <p:origin x="-119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DEBAD-F291-4AF1-AFC0-294B2B707362}" type="datetimeFigureOut">
              <a:rPr lang="en-GB" smtClean="0"/>
              <a:pPr/>
              <a:t>02/12/2014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8634-E473-4BD9-B557-5B2C29A8A8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69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1C9211-34E4-4AA6-9939-8F1D842AD4F4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8634-E473-4BD9-B557-5B2C29A8A8B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447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8634-E473-4BD9-B557-5B2C29A8A8B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67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8634-E473-4BD9-B557-5B2C29A8A8B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990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F391E-AD21-4548-9BF0-82A7DAE1E0E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2BDC6-0AFF-4483-9FF4-9FD92F4DF82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A9689-C4EF-4C60-843B-D131BC54802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17FFD-929A-4DD4-8323-FD4549BB7B4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C06FC-A400-4CC1-A87E-25363632ACDA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0EE3A-F811-456A-844A-E04E6CE4665C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E0AFB8-2044-4229-B0A3-E51F280A6ADF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8634-E473-4BD9-B557-5B2C29A8A8B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117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E13EE-CE39-41FB-B0BF-8F4C9C912CB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661D97-4CD5-4C2B-B0E4-ADA6336B7499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0A596-F544-4699-84BC-0118739603E0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FAD18D-6370-461E-800E-E09AF9C30ED3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73D635-C5B1-4EEB-9BDD-8B1D6F3F3199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BB7D0E-00FF-4E95-A428-D2DD260CF4D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tabLst>
                <a:tab pos="1260475" algn="l"/>
              </a:tabLst>
            </a:pPr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1EC1E5-8F47-4242-8B21-372F3E48D395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BFD01-B040-45D5-B92E-060338D16AF4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</a:pPr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60E5A-B01E-4FD6-A384-8270A142D632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20956-7555-47FA-8528-47CD934DC934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GB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8634-E473-4BD9-B557-5B2C29A8A8B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086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C2A5A-BD4B-42EE-95E3-1D7C5B2CD3FA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A29EB6-C6C8-411E-84D5-CEB46D66B18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8634-E473-4BD9-B557-5B2C29A8A8B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240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8634-E473-4BD9-B557-5B2C29A8A8B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029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8634-E473-4BD9-B557-5B2C29A8A8B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721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8634-E473-4BD9-B557-5B2C29A8A8B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37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8634-E473-4BD9-B557-5B2C29A8A8B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550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E035-CA2A-4487-94F2-57F7AD4B2CF1}" type="datetimeFigureOut">
              <a:rPr lang="en-GB" smtClean="0"/>
              <a:pPr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12EE-F06B-45E6-94EC-8E75F9CA4D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92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E035-CA2A-4487-94F2-57F7AD4B2CF1}" type="datetimeFigureOut">
              <a:rPr lang="en-GB" smtClean="0"/>
              <a:pPr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12EE-F06B-45E6-94EC-8E75F9CA4D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0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E035-CA2A-4487-94F2-57F7AD4B2CF1}" type="datetimeFigureOut">
              <a:rPr lang="en-GB" smtClean="0"/>
              <a:pPr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12EE-F06B-45E6-94EC-8E75F9CA4D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45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E035-CA2A-4487-94F2-57F7AD4B2CF1}" type="datetimeFigureOut">
              <a:rPr lang="en-GB" smtClean="0"/>
              <a:pPr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12EE-F06B-45E6-94EC-8E75F9CA4D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2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E035-CA2A-4487-94F2-57F7AD4B2CF1}" type="datetimeFigureOut">
              <a:rPr lang="en-GB" smtClean="0"/>
              <a:pPr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12EE-F06B-45E6-94EC-8E75F9CA4D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64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E035-CA2A-4487-94F2-57F7AD4B2CF1}" type="datetimeFigureOut">
              <a:rPr lang="en-GB" smtClean="0"/>
              <a:pPr/>
              <a:t>02/12/2014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12EE-F06B-45E6-94EC-8E75F9CA4D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01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E035-CA2A-4487-94F2-57F7AD4B2CF1}" type="datetimeFigureOut">
              <a:rPr lang="en-GB" smtClean="0"/>
              <a:pPr/>
              <a:t>02/12/2014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12EE-F06B-45E6-94EC-8E75F9CA4D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9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E035-CA2A-4487-94F2-57F7AD4B2CF1}" type="datetimeFigureOut">
              <a:rPr lang="en-GB" smtClean="0"/>
              <a:pPr/>
              <a:t>02/12/2014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12EE-F06B-45E6-94EC-8E75F9CA4D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E035-CA2A-4487-94F2-57F7AD4B2CF1}" type="datetimeFigureOut">
              <a:rPr lang="en-GB" smtClean="0"/>
              <a:pPr/>
              <a:t>02/12/2014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12EE-F06B-45E6-94EC-8E75F9CA4D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09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E035-CA2A-4487-94F2-57F7AD4B2CF1}" type="datetimeFigureOut">
              <a:rPr lang="en-GB" smtClean="0"/>
              <a:pPr/>
              <a:t>02/12/2014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12EE-F06B-45E6-94EC-8E75F9CA4D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7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E035-CA2A-4487-94F2-57F7AD4B2CF1}" type="datetimeFigureOut">
              <a:rPr lang="en-GB" smtClean="0"/>
              <a:pPr/>
              <a:t>02/12/2014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12EE-F06B-45E6-94EC-8E75F9CA4D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60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9E035-CA2A-4487-94F2-57F7AD4B2CF1}" type="datetimeFigureOut">
              <a:rPr lang="en-GB" smtClean="0"/>
              <a:pPr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212EE-F06B-45E6-94EC-8E75F9CA4D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04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53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MPj039613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838200"/>
            <a:ext cx="6400800" cy="1143000"/>
          </a:xfrm>
          <a:effectLst>
            <a:outerShdw dist="35921" dir="2700000" algn="ctr" rotWithShape="0">
              <a:srgbClr val="78A200">
                <a:alpha val="50000"/>
              </a:srgbClr>
            </a:outerShdw>
          </a:effectLst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hu-HU" altLang="en-US" b="1" dirty="0" smtClean="0">
                <a:solidFill>
                  <a:srgbClr val="6600CC"/>
                </a:solidFill>
              </a:rPr>
              <a:t>Korábbi tagok </a:t>
            </a:r>
            <a:r>
              <a:rPr lang="hu-HU" altLang="en-US" b="1" dirty="0" smtClean="0">
                <a:solidFill>
                  <a:srgbClr val="6600CC"/>
                </a:solidFill>
              </a:rPr>
              <a:t/>
            </a:r>
            <a:br>
              <a:rPr lang="hu-HU" altLang="en-US" b="1" dirty="0" smtClean="0">
                <a:solidFill>
                  <a:srgbClr val="6600CC"/>
                </a:solidFill>
              </a:rPr>
            </a:br>
            <a:r>
              <a:rPr lang="hu-HU" altLang="en-US" b="1" dirty="0" smtClean="0">
                <a:solidFill>
                  <a:srgbClr val="6600CC"/>
                </a:solidFill>
              </a:rPr>
              <a:t>visszavezetése</a:t>
            </a:r>
            <a:r>
              <a:rPr lang="hu-HU" altLang="en-US" b="1" dirty="0" smtClean="0">
                <a:solidFill>
                  <a:srgbClr val="6600CC"/>
                </a:solidFill>
              </a:rPr>
              <a:t/>
            </a:r>
            <a:br>
              <a:rPr lang="hu-HU" altLang="en-US" b="1" dirty="0" smtClean="0">
                <a:solidFill>
                  <a:srgbClr val="6600CC"/>
                </a:solidFill>
              </a:rPr>
            </a:br>
            <a:r>
              <a:rPr lang="hu-HU" altLang="en-US" b="1" dirty="0" smtClean="0">
                <a:solidFill>
                  <a:srgbClr val="6600CC"/>
                </a:solidFill>
              </a:rPr>
              <a:t>Jézushoz</a:t>
            </a:r>
            <a:endParaRPr lang="en-US" altLang="en-US" b="1" dirty="0">
              <a:solidFill>
                <a:srgbClr val="6600CC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920" y="2713037"/>
            <a:ext cx="5292080" cy="4144963"/>
          </a:xfrm>
          <a:effectLst>
            <a:outerShdw dist="17961" dir="2700000" algn="ctr" rotWithShape="0">
              <a:srgbClr val="638600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6600CC"/>
                </a:solidFill>
              </a:rPr>
              <a:t>By Carla Baker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6600CC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hu-HU" altLang="en-US" sz="2400" dirty="0">
                <a:solidFill>
                  <a:srgbClr val="6600CC"/>
                </a:solidFill>
              </a:rPr>
              <a:t>V</a:t>
            </a:r>
            <a:r>
              <a:rPr lang="hu-HU" altLang="en-US" sz="2400" dirty="0" smtClean="0">
                <a:solidFill>
                  <a:srgbClr val="6600CC"/>
                </a:solidFill>
              </a:rPr>
              <a:t>ezető </a:t>
            </a:r>
            <a:r>
              <a:rPr lang="hu-HU" altLang="en-US" sz="2400" dirty="0" smtClean="0">
                <a:solidFill>
                  <a:srgbClr val="6600CC"/>
                </a:solidFill>
              </a:rPr>
              <a:t>képzés</a:t>
            </a:r>
            <a:r>
              <a:rPr lang="en-US" altLang="en-US" sz="2400" dirty="0" smtClean="0">
                <a:solidFill>
                  <a:srgbClr val="6600CC"/>
                </a:solidFill>
              </a:rPr>
              <a:t> 2</a:t>
            </a:r>
            <a:r>
              <a:rPr lang="hu-HU" altLang="en-US" sz="2400" dirty="0" smtClean="0">
                <a:solidFill>
                  <a:srgbClr val="6600CC"/>
                </a:solidFill>
              </a:rPr>
              <a:t>. szint</a:t>
            </a:r>
            <a:endParaRPr lang="en-US" altLang="en-US" sz="2400" dirty="0">
              <a:solidFill>
                <a:srgbClr val="6600CC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hu-HU" altLang="en-US" sz="2400" dirty="0" smtClean="0">
                <a:solidFill>
                  <a:srgbClr val="6600CC"/>
                </a:solidFill>
              </a:rPr>
              <a:t>Női </a:t>
            </a:r>
            <a:r>
              <a:rPr lang="hu-HU" altLang="en-US" sz="2400" dirty="0" smtClean="0">
                <a:solidFill>
                  <a:srgbClr val="6600CC"/>
                </a:solidFill>
              </a:rPr>
              <a:t>Szolgálatok</a:t>
            </a:r>
            <a:endParaRPr lang="en-US" altLang="en-US" sz="2400" dirty="0">
              <a:solidFill>
                <a:srgbClr val="6600CC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 err="1" smtClean="0">
                <a:solidFill>
                  <a:srgbClr val="6600CC"/>
                </a:solidFill>
              </a:rPr>
              <a:t>Gener</a:t>
            </a:r>
            <a:r>
              <a:rPr lang="hu-HU" altLang="en-US" sz="2400" dirty="0" smtClean="0">
                <a:solidFill>
                  <a:srgbClr val="6600CC"/>
                </a:solidFill>
              </a:rPr>
              <a:t>ál</a:t>
            </a:r>
            <a:r>
              <a:rPr lang="en-US" altLang="en-US" sz="2400" dirty="0" smtClean="0">
                <a:solidFill>
                  <a:srgbClr val="6600CC"/>
                </a:solidFill>
              </a:rPr>
              <a:t> </a:t>
            </a:r>
            <a:r>
              <a:rPr lang="hu-HU" altLang="en-US" sz="2400" dirty="0" smtClean="0">
                <a:solidFill>
                  <a:srgbClr val="6600CC"/>
                </a:solidFill>
              </a:rPr>
              <a:t>K</a:t>
            </a:r>
            <a:r>
              <a:rPr lang="en-US" altLang="en-US" sz="2400" dirty="0" err="1" smtClean="0">
                <a:solidFill>
                  <a:srgbClr val="6600CC"/>
                </a:solidFill>
              </a:rPr>
              <a:t>onferenc</a:t>
            </a:r>
            <a:r>
              <a:rPr lang="hu-HU" altLang="en-US" sz="2400" dirty="0" err="1" smtClean="0">
                <a:solidFill>
                  <a:srgbClr val="6600CC"/>
                </a:solidFill>
              </a:rPr>
              <a:t>ia</a:t>
            </a:r>
            <a:endParaRPr lang="en-US" altLang="en-US" sz="2400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29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771" y="1021378"/>
            <a:ext cx="4572000" cy="40318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Clr>
                <a:srgbClr val="E73535"/>
              </a:buClr>
              <a:buSzPct val="160000"/>
            </a:pPr>
            <a:r>
              <a:rPr lang="en-US" altLang="en-US" sz="3200" b="1" u="sng" dirty="0" smtClean="0">
                <a:solidFill>
                  <a:srgbClr val="FFFFFF"/>
                </a:solidFill>
              </a:rPr>
              <a:t>Mentor</a:t>
            </a:r>
            <a:r>
              <a:rPr lang="hu-HU" altLang="en-US" sz="3200" b="1" u="sng" dirty="0" smtClean="0">
                <a:solidFill>
                  <a:srgbClr val="FFFFFF"/>
                </a:solidFill>
              </a:rPr>
              <a:t>ok</a:t>
            </a:r>
            <a:r>
              <a:rPr lang="hu-HU" altLang="en-US" sz="3200" b="1" u="sng" dirty="0">
                <a:solidFill>
                  <a:srgbClr val="FFFFFF"/>
                </a:solidFill>
              </a:rPr>
              <a:t>:</a:t>
            </a:r>
            <a:r>
              <a:rPr lang="en-US" altLang="en-US" sz="3200" b="1" dirty="0" smtClean="0">
                <a:solidFill>
                  <a:srgbClr val="FFFFFF"/>
                </a:solidFill>
              </a:rPr>
              <a:t>    </a:t>
            </a:r>
            <a:endParaRPr lang="hu-HU" altLang="en-US" sz="3200" b="1" dirty="0" smtClean="0">
              <a:solidFill>
                <a:srgbClr val="FFFFFF"/>
              </a:solidFill>
            </a:endParaRPr>
          </a:p>
          <a:p>
            <a:pPr>
              <a:buClr>
                <a:srgbClr val="E73535"/>
              </a:buClr>
              <a:buSzPct val="160000"/>
            </a:pPr>
            <a:r>
              <a:rPr lang="hu-HU" altLang="en-US" sz="3200" dirty="0" smtClean="0">
                <a:solidFill>
                  <a:srgbClr val="FFFFFF"/>
                </a:solidFill>
              </a:rPr>
              <a:t>Olyan nők akik kapcsolatba lépnek azokkal a nőkkel akiket vissza akarnak vezetni Jézushoz, és szó szerint „vissza szeretik”  őket a gyülekezetbe.</a:t>
            </a:r>
            <a:endParaRPr lang="en-US" altLang="en-US" sz="320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2282" y="3244334"/>
            <a:ext cx="979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>
                <a:solidFill>
                  <a:srgbClr val="6600CC"/>
                </a:solidFill>
              </a:rPr>
              <a:t>Mentors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92635" y="836712"/>
            <a:ext cx="3531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 smtClean="0">
                <a:solidFill>
                  <a:srgbClr val="6600CC"/>
                </a:solidFill>
              </a:rPr>
              <a:t>Mentors</a:t>
            </a:r>
            <a:endParaRPr lang="en-GB" dirty="0"/>
          </a:p>
        </p:txBody>
      </p:sp>
      <p:pic>
        <p:nvPicPr>
          <p:cNvPr id="5" name="Picture 7" descr="MPj040904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20688"/>
            <a:ext cx="3429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blog.beliefnet.com/everydayspirituality/files/2012/04/Af.-Ame.-Woman-holding-Bib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824" y="4524636"/>
            <a:ext cx="1725415" cy="23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5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772" y="2059233"/>
            <a:ext cx="4572000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Clr>
                <a:srgbClr val="FF3300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b="1" dirty="0" smtClean="0">
                <a:solidFill>
                  <a:schemeClr val="bg1"/>
                </a:solidFill>
                <a:latin typeface="+mj-lt"/>
              </a:rPr>
              <a:t>J</a:t>
            </a:r>
            <a:r>
              <a:rPr lang="hu-HU" altLang="en-US" sz="2400" b="1" dirty="0" err="1" smtClean="0">
                <a:solidFill>
                  <a:schemeClr val="bg1"/>
                </a:solidFill>
                <a:latin typeface="+mj-lt"/>
              </a:rPr>
              <a:t>éz</a:t>
            </a:r>
            <a:r>
              <a:rPr lang="en-GB" altLang="en-US" sz="2400" b="1" dirty="0" smtClean="0">
                <a:solidFill>
                  <a:schemeClr val="bg1"/>
                </a:solidFill>
                <a:latin typeface="+mj-lt"/>
              </a:rPr>
              <a:t>us</a:t>
            </a:r>
            <a:r>
              <a:rPr lang="hu-HU" altLang="en-US" sz="2400" b="1" dirty="0" smtClean="0">
                <a:solidFill>
                  <a:schemeClr val="bg1"/>
                </a:solidFill>
                <a:latin typeface="+mj-lt"/>
              </a:rPr>
              <a:t> mindent tudott </a:t>
            </a:r>
            <a:r>
              <a:rPr lang="en-GB" altLang="en-US" sz="2400" b="1" dirty="0" smtClean="0">
                <a:solidFill>
                  <a:schemeClr val="bg1"/>
                </a:solidFill>
                <a:latin typeface="+mj-lt"/>
              </a:rPr>
              <a:t> Z</a:t>
            </a:r>
            <a:r>
              <a:rPr lang="hu-HU" altLang="en-US" sz="2400" b="1" dirty="0" err="1" smtClean="0">
                <a:solidFill>
                  <a:schemeClr val="bg1"/>
                </a:solidFill>
                <a:latin typeface="+mj-lt"/>
              </a:rPr>
              <a:t>ák</a:t>
            </a:r>
            <a:r>
              <a:rPr lang="en-GB" altLang="en-US" sz="2400" b="1" dirty="0" err="1" smtClean="0">
                <a:solidFill>
                  <a:schemeClr val="bg1"/>
                </a:solidFill>
                <a:latin typeface="+mj-lt"/>
              </a:rPr>
              <a:t>eus</a:t>
            </a:r>
            <a:r>
              <a:rPr lang="hu-HU" altLang="en-US" sz="2400" b="1" dirty="0" err="1" smtClean="0">
                <a:solidFill>
                  <a:schemeClr val="bg1"/>
                </a:solidFill>
                <a:latin typeface="+mj-lt"/>
              </a:rPr>
              <a:t>ról</a:t>
            </a:r>
            <a:endParaRPr lang="en-GB" altLang="en-US" sz="2400" b="1" dirty="0" smtClean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FF3300"/>
              </a:buClr>
              <a:buSzPct val="160000"/>
              <a:buFontTx/>
              <a:buNone/>
            </a:pPr>
            <a:endParaRPr lang="en-GB" altLang="en-US" sz="2400" b="1" dirty="0" smtClean="0">
              <a:solidFill>
                <a:schemeClr val="bg1"/>
              </a:solidFill>
              <a:latin typeface="+mj-lt"/>
            </a:endParaRPr>
          </a:p>
          <a:p>
            <a:pPr marL="342900" indent="-342900">
              <a:buClr>
                <a:srgbClr val="FF3300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b="1" dirty="0" smtClean="0">
                <a:solidFill>
                  <a:schemeClr val="bg1"/>
                </a:solidFill>
                <a:latin typeface="+mj-lt"/>
              </a:rPr>
              <a:t>J</a:t>
            </a:r>
            <a:r>
              <a:rPr lang="hu-HU" altLang="en-US" sz="2400" b="1" dirty="0" err="1" smtClean="0">
                <a:solidFill>
                  <a:schemeClr val="bg1"/>
                </a:solidFill>
                <a:latin typeface="+mj-lt"/>
              </a:rPr>
              <a:t>éz</a:t>
            </a:r>
            <a:r>
              <a:rPr lang="en-GB" altLang="en-US" sz="2400" b="1" dirty="0" smtClean="0">
                <a:solidFill>
                  <a:schemeClr val="bg1"/>
                </a:solidFill>
                <a:latin typeface="+mj-lt"/>
              </a:rPr>
              <a:t>us </a:t>
            </a:r>
            <a:r>
              <a:rPr lang="hu-HU" altLang="en-US" sz="2400" b="1" dirty="0" smtClean="0">
                <a:solidFill>
                  <a:schemeClr val="bg1"/>
                </a:solidFill>
                <a:latin typeface="+mj-lt"/>
              </a:rPr>
              <a:t>úgy fogadta el </a:t>
            </a:r>
            <a:r>
              <a:rPr lang="hu-HU" altLang="en-US" sz="2400" b="1" dirty="0" err="1" smtClean="0">
                <a:solidFill>
                  <a:schemeClr val="bg1"/>
                </a:solidFill>
                <a:latin typeface="+mj-lt"/>
              </a:rPr>
              <a:t>Zákeust</a:t>
            </a:r>
            <a:r>
              <a:rPr lang="hu-HU" altLang="en-US" sz="2400" b="1" dirty="0" smtClean="0">
                <a:solidFill>
                  <a:schemeClr val="bg1"/>
                </a:solidFill>
                <a:latin typeface="+mj-lt"/>
              </a:rPr>
              <a:t>, ahogy volt</a:t>
            </a:r>
            <a:endParaRPr lang="en-GB" altLang="en-US" sz="2400" b="1" dirty="0" smtClean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FF3300"/>
              </a:buClr>
              <a:buSzPct val="160000"/>
              <a:buFontTx/>
              <a:buNone/>
            </a:pPr>
            <a:endParaRPr lang="en-GB" altLang="en-US" sz="2400" b="1" dirty="0" smtClean="0">
              <a:solidFill>
                <a:schemeClr val="bg1"/>
              </a:solidFill>
              <a:latin typeface="+mj-lt"/>
            </a:endParaRPr>
          </a:p>
          <a:p>
            <a:pPr marL="342900" indent="-342900">
              <a:buClr>
                <a:srgbClr val="FF3300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b="1" dirty="0" smtClean="0">
                <a:solidFill>
                  <a:schemeClr val="bg1"/>
                </a:solidFill>
                <a:latin typeface="+mj-lt"/>
              </a:rPr>
              <a:t>Z</a:t>
            </a:r>
            <a:r>
              <a:rPr lang="hu-HU" altLang="en-US" sz="2400" b="1" dirty="0" err="1" smtClean="0">
                <a:solidFill>
                  <a:schemeClr val="bg1"/>
                </a:solidFill>
                <a:latin typeface="+mj-lt"/>
              </a:rPr>
              <a:t>ák</a:t>
            </a:r>
            <a:r>
              <a:rPr lang="en-GB" altLang="en-US" sz="2400" b="1" dirty="0" err="1" smtClean="0">
                <a:solidFill>
                  <a:schemeClr val="bg1"/>
                </a:solidFill>
                <a:latin typeface="+mj-lt"/>
              </a:rPr>
              <a:t>eus</a:t>
            </a:r>
            <a:r>
              <a:rPr lang="en-GB" alt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hu-HU" altLang="en-US" sz="2400" b="1" dirty="0" smtClean="0">
                <a:solidFill>
                  <a:schemeClr val="bg1"/>
                </a:solidFill>
                <a:latin typeface="+mj-lt"/>
              </a:rPr>
              <a:t> úgy válaszolt, hogy a szegényeknek adta vagyonát és négyszeresét fizette vissza annak amit elvett</a:t>
            </a:r>
            <a:endParaRPr lang="en-GB" alt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772" y="649125"/>
            <a:ext cx="36724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altLang="en-US" sz="3600" b="1" dirty="0" smtClean="0">
                <a:solidFill>
                  <a:schemeClr val="bg1"/>
                </a:solidFill>
              </a:rPr>
              <a:t>Z</a:t>
            </a:r>
            <a:r>
              <a:rPr lang="hu-HU" altLang="en-US" sz="3600" b="1" dirty="0" err="1" smtClean="0">
                <a:solidFill>
                  <a:schemeClr val="bg1"/>
                </a:solidFill>
              </a:rPr>
              <a:t>ák</a:t>
            </a:r>
            <a:r>
              <a:rPr lang="en-GB" altLang="en-US" sz="3600" b="1" dirty="0" err="1" smtClean="0">
                <a:solidFill>
                  <a:schemeClr val="bg1"/>
                </a:solidFill>
              </a:rPr>
              <a:t>eus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4" descr="BSNZA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69504"/>
            <a:ext cx="376078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2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52737"/>
            <a:ext cx="9144000" cy="2308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Clr>
                <a:srgbClr val="FF3300"/>
              </a:buClr>
              <a:buSzPct val="160000"/>
              <a:buFont typeface="Arial" panose="020B0604020202020204" pitchFamily="34" charset="0"/>
              <a:buChar char="•"/>
            </a:pPr>
            <a:r>
              <a:rPr lang="hu-HU" altLang="en-US" sz="2800" b="1" dirty="0" smtClean="0">
                <a:solidFill>
                  <a:srgbClr val="FFFFFF"/>
                </a:solidFill>
                <a:latin typeface="+mj-lt"/>
              </a:rPr>
              <a:t>Minden találkozókor szentelj időt imaalkalomra.</a:t>
            </a:r>
            <a:r>
              <a:rPr lang="en-US" altLang="en-US" sz="2800" b="1" dirty="0" smtClean="0">
                <a:solidFill>
                  <a:srgbClr val="FFFFFF"/>
                </a:solidFill>
                <a:latin typeface="+mj-lt"/>
              </a:rPr>
              <a:t> </a:t>
            </a:r>
          </a:p>
          <a:p>
            <a:pPr marL="457200" indent="-457200">
              <a:buClr>
                <a:srgbClr val="FF3300"/>
              </a:buClr>
              <a:buSzPct val="160000"/>
              <a:buFont typeface="Arial" panose="020B0604020202020204" pitchFamily="34" charset="0"/>
              <a:buChar char="•"/>
            </a:pPr>
            <a:r>
              <a:rPr lang="hu-HU" altLang="en-US" sz="2800" b="1" dirty="0" smtClean="0">
                <a:solidFill>
                  <a:srgbClr val="FFFFFF"/>
                </a:solidFill>
                <a:latin typeface="+mj-lt"/>
              </a:rPr>
              <a:t>Minden </a:t>
            </a:r>
            <a:r>
              <a:rPr lang="hu-HU" altLang="en-US" sz="2800" b="1" dirty="0">
                <a:solidFill>
                  <a:srgbClr val="FFFFFF"/>
                </a:solidFill>
                <a:latin typeface="+mj-lt"/>
              </a:rPr>
              <a:t>megbeszélésnek </a:t>
            </a:r>
            <a:r>
              <a:rPr lang="hu-HU" altLang="en-US" sz="2800" b="1" dirty="0" smtClean="0">
                <a:solidFill>
                  <a:srgbClr val="FFFFFF"/>
                </a:solidFill>
                <a:latin typeface="+mj-lt"/>
              </a:rPr>
              <a:t>legyen része </a:t>
            </a:r>
            <a:r>
              <a:rPr lang="hu-HU" altLang="en-US" sz="2800" b="1" dirty="0">
                <a:solidFill>
                  <a:srgbClr val="FFFFFF"/>
                </a:solidFill>
                <a:latin typeface="+mj-lt"/>
              </a:rPr>
              <a:t>a </a:t>
            </a:r>
            <a:r>
              <a:rPr lang="hu-HU" altLang="en-US" sz="2800" b="1" dirty="0" smtClean="0">
                <a:solidFill>
                  <a:srgbClr val="FFFFFF"/>
                </a:solidFill>
                <a:latin typeface="+mj-lt"/>
              </a:rPr>
              <a:t>mentorok beszámolója.</a:t>
            </a:r>
            <a:endParaRPr lang="en-US" altLang="en-US" sz="2800" b="1" dirty="0" smtClean="0">
              <a:solidFill>
                <a:srgbClr val="FFFFFF"/>
              </a:solidFill>
              <a:latin typeface="+mj-lt"/>
            </a:endParaRPr>
          </a:p>
          <a:p>
            <a:pPr marL="457200" indent="-457200">
              <a:buClr>
                <a:srgbClr val="FF3300"/>
              </a:buClr>
              <a:buSzPct val="160000"/>
              <a:buFont typeface="Arial" panose="020B0604020202020204" pitchFamily="34" charset="0"/>
              <a:buChar char="•"/>
            </a:pPr>
            <a:r>
              <a:rPr lang="hu-HU" altLang="en-US" sz="2800" b="1" dirty="0" smtClean="0">
                <a:solidFill>
                  <a:srgbClr val="FFFFFF"/>
                </a:solidFill>
                <a:latin typeface="+mj-lt"/>
              </a:rPr>
              <a:t>Számolj be az adat gyűjtőnek a mentorok munkájáról</a:t>
            </a:r>
            <a:endParaRPr lang="en-US" altLang="en-US" sz="2800" b="1" dirty="0" smtClean="0">
              <a:solidFill>
                <a:srgbClr val="FFFFFF"/>
              </a:solidFill>
              <a:latin typeface="+mj-lt"/>
            </a:endParaRPr>
          </a:p>
          <a:p>
            <a:pPr marL="457200" indent="-457200">
              <a:buClr>
                <a:srgbClr val="FF3300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altLang="en-US" sz="2800" b="1" dirty="0" err="1" smtClean="0">
                <a:solidFill>
                  <a:srgbClr val="FFFFFF"/>
                </a:solidFill>
                <a:latin typeface="+mj-lt"/>
              </a:rPr>
              <a:t>Bef</a:t>
            </a:r>
            <a:r>
              <a:rPr lang="hu-HU" altLang="en-US" sz="2800" b="1" dirty="0" err="1" smtClean="0">
                <a:solidFill>
                  <a:srgbClr val="FFFFFF"/>
                </a:solidFill>
                <a:latin typeface="+mj-lt"/>
              </a:rPr>
              <a:t>ejezés</a:t>
            </a:r>
            <a:r>
              <a:rPr lang="hu-HU" altLang="en-US" sz="2800" b="1" dirty="0" smtClean="0">
                <a:solidFill>
                  <a:srgbClr val="FFFFFF"/>
                </a:solidFill>
                <a:latin typeface="+mj-lt"/>
              </a:rPr>
              <a:t> előtt tervezzétek meg a következő </a:t>
            </a:r>
            <a:r>
              <a:rPr lang="hu-HU" altLang="en-US" sz="3200" b="1" dirty="0" smtClean="0">
                <a:solidFill>
                  <a:srgbClr val="FFFFFF"/>
                </a:solidFill>
                <a:latin typeface="+mj-lt"/>
              </a:rPr>
              <a:t>találkozót</a:t>
            </a:r>
            <a:r>
              <a:rPr lang="en-US" altLang="en-US" sz="3200" b="1" dirty="0" smtClean="0">
                <a:solidFill>
                  <a:srgbClr val="FFFFFF"/>
                </a:solidFill>
                <a:latin typeface="+mj-lt"/>
              </a:rPr>
              <a:t> </a:t>
            </a:r>
            <a:endParaRPr lang="en-US" altLang="en-US" sz="3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324653"/>
            <a:ext cx="3909882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3200" b="1" dirty="0" smtClean="0">
                <a:solidFill>
                  <a:srgbClr val="6600CC"/>
                </a:solidFill>
                <a:latin typeface="+mj-lt"/>
              </a:rPr>
              <a:t>Általános irányelvek</a:t>
            </a:r>
            <a:endParaRPr lang="en-GB" sz="3200" b="1" dirty="0">
              <a:latin typeface="+mj-lt"/>
            </a:endParaRPr>
          </a:p>
        </p:txBody>
      </p:sp>
      <p:pic>
        <p:nvPicPr>
          <p:cNvPr id="13314" name="Picture 2" descr="http://hstrial-newcomerswelcome.homestead.com/WomenMee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736" y="4099725"/>
            <a:ext cx="5497590" cy="275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cbwu.org/images/index.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6" y="4061276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6629400" y="4343400"/>
            <a:ext cx="914400" cy="838200"/>
          </a:xfrm>
          <a:prstGeom prst="rect">
            <a:avLst/>
          </a:prstGeom>
          <a:solidFill>
            <a:srgbClr val="78A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>
              <a:solidFill>
                <a:srgbClr val="6600CC"/>
              </a:solidFill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6324600" y="2743200"/>
            <a:ext cx="1371600" cy="914400"/>
          </a:xfrm>
          <a:prstGeom prst="rect">
            <a:avLst/>
          </a:prstGeom>
          <a:solidFill>
            <a:srgbClr val="E735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>
              <a:solidFill>
                <a:srgbClr val="E73535"/>
              </a:solidFill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391400" cy="1143000"/>
          </a:xfrm>
          <a:effectLst>
            <a:outerShdw dist="35921" dir="2700000" algn="ctr" rotWithShape="0">
              <a:srgbClr val="638600"/>
            </a:outerShdw>
          </a:effectLst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hu-HU" altLang="en-US" dirty="0" smtClean="0">
                <a:solidFill>
                  <a:schemeClr val="bg1"/>
                </a:solidFill>
              </a:rPr>
              <a:t>Egy hatékony szolgálat csapatának a következőket kell megtennie</a:t>
            </a:r>
            <a:r>
              <a:rPr lang="en-US" altLang="en-US" dirty="0" smtClean="0">
                <a:solidFill>
                  <a:schemeClr val="bg1"/>
                </a:solidFill>
              </a:rPr>
              <a:t>: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5334000" cy="4494213"/>
          </a:xfrm>
          <a:effectLst>
            <a:outerShdw dist="35921" dir="2700000" algn="ctr" rotWithShape="0">
              <a:srgbClr val="638600"/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buClr>
                <a:srgbClr val="FF3300"/>
              </a:buClr>
              <a:buSzPct val="165000"/>
            </a:pPr>
            <a:r>
              <a:rPr lang="hu-HU" altLang="en-US" dirty="0" smtClean="0">
                <a:solidFill>
                  <a:srgbClr val="FFFFFF"/>
                </a:solidFill>
              </a:rPr>
              <a:t>Erősítsék meg és támogassák a vezetőt</a:t>
            </a:r>
            <a:endParaRPr lang="en-US" altLang="en-US" dirty="0">
              <a:solidFill>
                <a:srgbClr val="FFFFFF"/>
              </a:solidFill>
            </a:endParaRPr>
          </a:p>
          <a:p>
            <a:pPr>
              <a:buClr>
                <a:srgbClr val="FF3300"/>
              </a:buClr>
              <a:buSzPct val="165000"/>
              <a:buFontTx/>
              <a:buNone/>
            </a:pPr>
            <a:endParaRPr lang="en-US" altLang="en-US" sz="1400" dirty="0">
              <a:solidFill>
                <a:srgbClr val="FFFFFF"/>
              </a:solidFill>
            </a:endParaRPr>
          </a:p>
          <a:p>
            <a:pPr>
              <a:buClr>
                <a:srgbClr val="FF3300"/>
              </a:buClr>
              <a:buSzPct val="165000"/>
            </a:pPr>
            <a:r>
              <a:rPr lang="hu-HU" altLang="en-US" dirty="0" smtClean="0">
                <a:solidFill>
                  <a:srgbClr val="FFFFFF"/>
                </a:solidFill>
              </a:rPr>
              <a:t>Alakítsanak ki világos kommunikációs irányvonalakat</a:t>
            </a:r>
            <a:endParaRPr lang="en-US" altLang="en-US" dirty="0">
              <a:solidFill>
                <a:srgbClr val="FFFFFF"/>
              </a:solidFill>
            </a:endParaRPr>
          </a:p>
          <a:p>
            <a:pPr>
              <a:buClr>
                <a:srgbClr val="FF3300"/>
              </a:buClr>
              <a:buSzPct val="165000"/>
              <a:buFontTx/>
              <a:buNone/>
            </a:pPr>
            <a:endParaRPr lang="en-US" altLang="en-US" sz="1400" dirty="0">
              <a:solidFill>
                <a:srgbClr val="FFFFFF"/>
              </a:solidFill>
            </a:endParaRPr>
          </a:p>
          <a:p>
            <a:pPr>
              <a:buClr>
                <a:srgbClr val="FF3300"/>
              </a:buClr>
              <a:buSzPct val="165000"/>
            </a:pPr>
            <a:r>
              <a:rPr lang="hu-HU" altLang="en-US" dirty="0" smtClean="0">
                <a:solidFill>
                  <a:srgbClr val="FFFFFF"/>
                </a:solidFill>
              </a:rPr>
              <a:t>Tartsák tiszteletben a határokat</a:t>
            </a:r>
            <a:endParaRPr lang="en-US" altLang="en-US" dirty="0">
              <a:solidFill>
                <a:srgbClr val="FFFFFF"/>
              </a:solidFill>
            </a:endParaRPr>
          </a:p>
          <a:p>
            <a:pPr>
              <a:buClr>
                <a:srgbClr val="FF3300"/>
              </a:buClr>
              <a:buSzPct val="165000"/>
              <a:buFontTx/>
              <a:buNone/>
            </a:pPr>
            <a:endParaRPr lang="en-US" altLang="en-US" sz="1400" dirty="0">
              <a:solidFill>
                <a:srgbClr val="FFFFFF"/>
              </a:solidFill>
            </a:endParaRPr>
          </a:p>
          <a:p>
            <a:pPr>
              <a:buClr>
                <a:srgbClr val="FF3300"/>
              </a:buClr>
              <a:buSzPct val="165000"/>
            </a:pPr>
            <a:r>
              <a:rPr lang="hu-HU" altLang="en-US" dirty="0" smtClean="0">
                <a:solidFill>
                  <a:srgbClr val="FFFFFF"/>
                </a:solidFill>
              </a:rPr>
              <a:t>Foglalkozzanak a felmerülhető konfliktusokkal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25608" name="Picture 8" descr="MPj031682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38600"/>
            <a:ext cx="152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7" name="Picture 17" descr="MPj040032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1574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0" name="Picture 20" descr="MPj0178881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81400"/>
            <a:ext cx="1676400" cy="11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48341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9" descr="MPj040334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6700"/>
            <a:ext cx="7543800" cy="502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143000"/>
          </a:xfrm>
          <a:effectLst>
            <a:outerShdw dist="35921" dir="2700000" algn="ctr" rotWithShape="0">
              <a:srgbClr val="638600"/>
            </a:outerShdw>
          </a:effectLst>
        </p:spPr>
        <p:txBody>
          <a:bodyPr/>
          <a:lstStyle/>
          <a:p>
            <a:r>
              <a:rPr lang="hu-HU" altLang="en-US" dirty="0" smtClean="0">
                <a:solidFill>
                  <a:schemeClr val="bg1"/>
                </a:solidFill>
              </a:rPr>
              <a:t>A hiányzók szolgálata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535157"/>
            <a:ext cx="4572000" cy="50275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80000"/>
              </a:lnSpc>
              <a:buClr>
                <a:srgbClr val="FF3300"/>
              </a:buClr>
              <a:buSzPct val="160000"/>
              <a:buFontTx/>
              <a:buNone/>
            </a:pPr>
            <a:r>
              <a:rPr lang="hu-HU" altLang="en-US" sz="3600" u="sng" dirty="0" smtClean="0">
                <a:solidFill>
                  <a:srgbClr val="6600CC"/>
                </a:solidFill>
              </a:rPr>
              <a:t>Központi területek</a:t>
            </a:r>
            <a:r>
              <a:rPr lang="en-US" altLang="en-US" sz="3600" dirty="0" smtClean="0">
                <a:solidFill>
                  <a:srgbClr val="6600CC"/>
                </a:solidFill>
              </a:rPr>
              <a:t>:</a:t>
            </a:r>
            <a:endParaRPr lang="en-US" altLang="en-US" sz="3600" dirty="0">
              <a:solidFill>
                <a:srgbClr val="6600CC"/>
              </a:solidFill>
            </a:endParaRPr>
          </a:p>
          <a:p>
            <a:pPr marL="0" indent="0">
              <a:lnSpc>
                <a:spcPct val="80000"/>
              </a:lnSpc>
              <a:buClr>
                <a:srgbClr val="FF3300"/>
              </a:buClr>
              <a:buSzPct val="160000"/>
              <a:buFontTx/>
              <a:buNone/>
            </a:pPr>
            <a:endParaRPr lang="en-US" altLang="en-US" sz="1600" dirty="0">
              <a:solidFill>
                <a:srgbClr val="6600CC"/>
              </a:solidFill>
            </a:endParaRPr>
          </a:p>
          <a:p>
            <a:pPr marL="0" indent="0">
              <a:lnSpc>
                <a:spcPct val="80000"/>
              </a:lnSpc>
              <a:buClr>
                <a:srgbClr val="FF3300"/>
              </a:buClr>
              <a:buSzPct val="160000"/>
              <a:buNone/>
            </a:pPr>
            <a:r>
              <a:rPr lang="hu-HU" altLang="en-US" sz="3600" dirty="0" smtClean="0">
                <a:solidFill>
                  <a:srgbClr val="6600CC"/>
                </a:solidFill>
              </a:rPr>
              <a:t> Okok amiért a nők elhagyják az egyházat</a:t>
            </a:r>
            <a:endParaRPr lang="en-US" altLang="en-US" sz="3600" dirty="0">
              <a:solidFill>
                <a:srgbClr val="6600CC"/>
              </a:solidFill>
            </a:endParaRPr>
          </a:p>
          <a:p>
            <a:pPr marL="0" indent="0">
              <a:lnSpc>
                <a:spcPct val="80000"/>
              </a:lnSpc>
              <a:buClr>
                <a:srgbClr val="FF3300"/>
              </a:buClr>
              <a:buSzPct val="160000"/>
            </a:pPr>
            <a:endParaRPr lang="en-US" altLang="en-US" sz="1600" b="1" dirty="0">
              <a:solidFill>
                <a:srgbClr val="6600CC"/>
              </a:solidFill>
            </a:endParaRPr>
          </a:p>
          <a:p>
            <a:pPr marL="0" indent="0">
              <a:lnSpc>
                <a:spcPct val="80000"/>
              </a:lnSpc>
              <a:buClr>
                <a:srgbClr val="FF3300"/>
              </a:buClr>
              <a:buSzPct val="160000"/>
            </a:pPr>
            <a:r>
              <a:rPr lang="hu-HU" altLang="en-US" sz="3600" dirty="0" smtClean="0">
                <a:solidFill>
                  <a:srgbClr val="6600CC"/>
                </a:solidFill>
              </a:rPr>
              <a:t>Beazonosítani a nőket akik elhagyták a gyülekezetet</a:t>
            </a:r>
            <a:endParaRPr lang="en-US" altLang="en-US" sz="3600" dirty="0">
              <a:solidFill>
                <a:srgbClr val="6600CC"/>
              </a:solidFill>
            </a:endParaRPr>
          </a:p>
          <a:p>
            <a:pPr marL="0" indent="0">
              <a:lnSpc>
                <a:spcPct val="80000"/>
              </a:lnSpc>
              <a:buClr>
                <a:srgbClr val="FF3300"/>
              </a:buClr>
              <a:buSzPct val="160000"/>
              <a:buFontTx/>
              <a:buNone/>
            </a:pPr>
            <a:endParaRPr lang="en-US" altLang="en-US" sz="1600" dirty="0">
              <a:solidFill>
                <a:srgbClr val="6600CC"/>
              </a:solidFill>
            </a:endParaRPr>
          </a:p>
          <a:p>
            <a:pPr marL="0" indent="0">
              <a:lnSpc>
                <a:spcPct val="80000"/>
              </a:lnSpc>
              <a:buClr>
                <a:srgbClr val="FF3300"/>
              </a:buClr>
              <a:buSzPct val="160000"/>
            </a:pPr>
            <a:r>
              <a:rPr lang="hu-HU" altLang="en-US" sz="3600" dirty="0" smtClean="0">
                <a:solidFill>
                  <a:srgbClr val="6600CC"/>
                </a:solidFill>
              </a:rPr>
              <a:t>Kapcsolatba kerülni a hiányzó tagokkal</a:t>
            </a:r>
            <a:endParaRPr lang="en-US" altLang="en-US" sz="3600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8359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696200" cy="1371600"/>
          </a:xfrm>
          <a:effectLst>
            <a:outerShdw dist="35921" dir="2700000" algn="ctr" rotWithShape="0">
              <a:srgbClr val="638600"/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hu-HU" altLang="en-US" dirty="0" smtClean="0">
                <a:solidFill>
                  <a:schemeClr val="bg1"/>
                </a:solidFill>
              </a:rPr>
              <a:t>Gyakori okok amiért a nők abbahagyják a gyülekezetbe járást 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162800" cy="5253318"/>
          </a:xfrm>
          <a:effectLst>
            <a:outerShdw dist="35921" dir="2700000" algn="ctr" rotWithShape="0">
              <a:srgbClr val="638600"/>
            </a:outerShdw>
          </a:effectLst>
        </p:spPr>
        <p:txBody>
          <a:bodyPr>
            <a:normAutofit/>
          </a:bodyPr>
          <a:lstStyle/>
          <a:p>
            <a:pPr marL="0" indent="0">
              <a:buClr>
                <a:srgbClr val="FF3300"/>
              </a:buClr>
              <a:buSzPct val="165000"/>
            </a:pPr>
            <a:r>
              <a:rPr lang="hu-HU" altLang="en-US" sz="2800" dirty="0" smtClean="0">
                <a:solidFill>
                  <a:srgbClr val="FFFFFF"/>
                </a:solidFill>
              </a:rPr>
              <a:t>Konfliktus házastárssal / vagy válás</a:t>
            </a:r>
            <a:endParaRPr lang="en-US" altLang="en-US" sz="2800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5000"/>
              <a:buFontTx/>
              <a:buNone/>
            </a:pPr>
            <a:endParaRPr lang="en-US" altLang="en-US" sz="800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5000"/>
            </a:pPr>
            <a:r>
              <a:rPr lang="hu-HU" altLang="en-US" sz="2800" dirty="0" smtClean="0">
                <a:solidFill>
                  <a:srgbClr val="FFFFFF"/>
                </a:solidFill>
              </a:rPr>
              <a:t>Konfliktus más gyülekezeti tagokkal</a:t>
            </a:r>
            <a:endParaRPr lang="en-US" altLang="en-US" sz="2800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5000"/>
              <a:buFontTx/>
              <a:buNone/>
            </a:pPr>
            <a:endParaRPr lang="en-US" altLang="en-US" sz="800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5000"/>
            </a:pPr>
            <a:r>
              <a:rPr lang="hu-HU" altLang="en-US" sz="2800" dirty="0" smtClean="0">
                <a:solidFill>
                  <a:srgbClr val="FFFFFF"/>
                </a:solidFill>
              </a:rPr>
              <a:t>Költözés olyan városba ahol nincs imaház</a:t>
            </a:r>
            <a:endParaRPr lang="en-US" altLang="en-US" sz="2800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5000"/>
              <a:buFontTx/>
              <a:buNone/>
            </a:pPr>
            <a:endParaRPr lang="en-US" altLang="en-US" sz="800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5000"/>
            </a:pPr>
            <a:r>
              <a:rPr lang="hu-HU" altLang="en-US" sz="2800" dirty="0" smtClean="0">
                <a:solidFill>
                  <a:srgbClr val="FFFFFF"/>
                </a:solidFill>
              </a:rPr>
              <a:t>Új életszakasz</a:t>
            </a:r>
            <a:endParaRPr lang="en-US" altLang="en-US" sz="2800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5000"/>
              <a:buFontTx/>
              <a:buNone/>
            </a:pPr>
            <a:endParaRPr lang="en-US" altLang="en-US" sz="800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5000"/>
            </a:pPr>
            <a:r>
              <a:rPr lang="hu-HU" altLang="en-US" sz="2800" dirty="0" smtClean="0">
                <a:solidFill>
                  <a:srgbClr val="FFFFFF"/>
                </a:solidFill>
              </a:rPr>
              <a:t>Istennel való kapcsolat elvesztése</a:t>
            </a:r>
            <a:endParaRPr lang="en-US" altLang="en-US" sz="2800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5000"/>
              <a:buFontTx/>
              <a:buNone/>
            </a:pPr>
            <a:endParaRPr lang="en-US" altLang="en-US" sz="800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5000"/>
            </a:pPr>
            <a:r>
              <a:rPr lang="hu-HU" altLang="en-US" sz="2800" dirty="0" smtClean="0">
                <a:solidFill>
                  <a:srgbClr val="FFFFFF"/>
                </a:solidFill>
              </a:rPr>
              <a:t>Magányosság, valahova tartozás elvesztése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pic>
        <p:nvPicPr>
          <p:cNvPr id="19461" name="Picture 5" descr="MPj017888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752600"/>
            <a:ext cx="12192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MPj028514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590800"/>
            <a:ext cx="1219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MPj0396144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1219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MPj0386355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130800"/>
            <a:ext cx="12192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MPj0309377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267200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MPj0182830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14400"/>
            <a:ext cx="12192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3" name="Picture 17" descr="MPj0255306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2192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4" name="Picture 18" descr="MPPH02929J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69000"/>
            <a:ext cx="12192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75438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78A2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78A2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17456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6324600" y="4191000"/>
            <a:ext cx="914400" cy="838200"/>
          </a:xfrm>
          <a:prstGeom prst="rect">
            <a:avLst/>
          </a:prstGeom>
          <a:solidFill>
            <a:srgbClr val="78A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>
              <a:solidFill>
                <a:srgbClr val="6600CC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6629400" y="2819400"/>
            <a:ext cx="1371600" cy="914400"/>
          </a:xfrm>
          <a:prstGeom prst="rect">
            <a:avLst/>
          </a:prstGeom>
          <a:solidFill>
            <a:srgbClr val="E735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>
              <a:solidFill>
                <a:srgbClr val="E73535"/>
              </a:solidFill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268760"/>
            <a:ext cx="5754216" cy="5132040"/>
          </a:xfrm>
          <a:effectLst>
            <a:outerShdw dist="28398" dir="1593903" algn="ctr" rotWithShape="0">
              <a:srgbClr val="638600"/>
            </a:outerShdw>
          </a:effectLst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>
                <a:srgbClr val="FF3300"/>
              </a:buClr>
              <a:buSzPct val="165000"/>
            </a:pPr>
            <a:r>
              <a:rPr lang="hu-HU" altLang="en-US" sz="2800" b="1" dirty="0" smtClean="0">
                <a:solidFill>
                  <a:schemeClr val="bg1"/>
                </a:solidFill>
              </a:rPr>
              <a:t>Ellenállás</a:t>
            </a:r>
            <a:r>
              <a:rPr lang="en-US" altLang="en-US" sz="2800" dirty="0" smtClean="0">
                <a:solidFill>
                  <a:srgbClr val="FFFFFF"/>
                </a:solidFill>
              </a:rPr>
              <a:t>— </a:t>
            </a:r>
            <a:r>
              <a:rPr lang="hu-HU" altLang="en-US" sz="2800" dirty="0" smtClean="0">
                <a:solidFill>
                  <a:srgbClr val="FFFFFF"/>
                </a:solidFill>
              </a:rPr>
              <a:t>Valóban érdekli őket, hogy visszajövök</a:t>
            </a:r>
            <a:r>
              <a:rPr lang="en-US" altLang="en-US" sz="2800" dirty="0" smtClean="0">
                <a:solidFill>
                  <a:srgbClr val="FFFFFF"/>
                </a:solidFill>
              </a:rPr>
              <a:t>?</a:t>
            </a:r>
            <a:endParaRPr lang="en-US" altLang="en-US" sz="2800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Clr>
                <a:srgbClr val="FF3300"/>
              </a:buClr>
              <a:buSzPct val="165000"/>
              <a:buFontTx/>
              <a:buNone/>
            </a:pPr>
            <a:endParaRPr lang="en-US" altLang="en-US" sz="800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Clr>
                <a:srgbClr val="FF3300"/>
              </a:buClr>
              <a:buSzPct val="165000"/>
            </a:pPr>
            <a:r>
              <a:rPr lang="hu-HU" altLang="en-US" sz="2800" b="1" dirty="0" smtClean="0">
                <a:solidFill>
                  <a:schemeClr val="bg1"/>
                </a:solidFill>
              </a:rPr>
              <a:t>Gyanakvás</a:t>
            </a:r>
            <a:r>
              <a:rPr lang="en-US" altLang="en-US" sz="3000" b="1" dirty="0" smtClean="0">
                <a:solidFill>
                  <a:srgbClr val="FFFFFF"/>
                </a:solidFill>
              </a:rPr>
              <a:t>— </a:t>
            </a:r>
            <a:r>
              <a:rPr lang="hu-HU" altLang="en-US" sz="2800" dirty="0" smtClean="0">
                <a:solidFill>
                  <a:srgbClr val="FFFFFF"/>
                </a:solidFill>
              </a:rPr>
              <a:t>Valamilyen gyülekezeti tervezetnek vagyok a része</a:t>
            </a:r>
            <a:r>
              <a:rPr lang="en-US" altLang="en-US" sz="2800" dirty="0" smtClean="0">
                <a:solidFill>
                  <a:srgbClr val="FFFFFF"/>
                </a:solidFill>
              </a:rPr>
              <a:t>?</a:t>
            </a:r>
            <a:endParaRPr lang="en-US" altLang="en-US" sz="2800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Clr>
                <a:srgbClr val="FF3300"/>
              </a:buClr>
              <a:buSzPct val="165000"/>
              <a:buFontTx/>
              <a:buNone/>
            </a:pPr>
            <a:endParaRPr lang="en-US" altLang="en-US" sz="800" b="1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Clr>
                <a:srgbClr val="FF3300"/>
              </a:buClr>
              <a:buSzPct val="165000"/>
            </a:pPr>
            <a:r>
              <a:rPr lang="hu-HU" altLang="en-US" sz="2800" b="1" dirty="0" smtClean="0">
                <a:solidFill>
                  <a:schemeClr val="bg1"/>
                </a:solidFill>
              </a:rPr>
              <a:t>Harag</a:t>
            </a:r>
            <a:r>
              <a:rPr lang="en-US" altLang="en-US" sz="3000" dirty="0" smtClean="0">
                <a:solidFill>
                  <a:srgbClr val="FFFFFF"/>
                </a:solidFill>
              </a:rPr>
              <a:t>— </a:t>
            </a:r>
            <a:r>
              <a:rPr lang="hu-HU" altLang="en-US" sz="2800" dirty="0" smtClean="0">
                <a:solidFill>
                  <a:srgbClr val="FFFFFF"/>
                </a:solidFill>
              </a:rPr>
              <a:t>Nem akarok veled beszélni</a:t>
            </a:r>
            <a:r>
              <a:rPr lang="en-US" altLang="en-US" sz="2800" dirty="0" smtClean="0">
                <a:solidFill>
                  <a:srgbClr val="FFFFFF"/>
                </a:solidFill>
              </a:rPr>
              <a:t>!</a:t>
            </a:r>
            <a:endParaRPr lang="en-US" altLang="en-US" sz="2800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Clr>
                <a:srgbClr val="FF3300"/>
              </a:buClr>
              <a:buSzPct val="165000"/>
              <a:buFontTx/>
              <a:buNone/>
            </a:pPr>
            <a:endParaRPr lang="en-US" altLang="en-US" sz="800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Clr>
                <a:srgbClr val="FF3300"/>
              </a:buClr>
              <a:buSzPct val="165000"/>
            </a:pPr>
            <a:r>
              <a:rPr lang="hu-HU" altLang="en-US" sz="2800" b="1" dirty="0" smtClean="0">
                <a:solidFill>
                  <a:schemeClr val="bg1"/>
                </a:solidFill>
              </a:rPr>
              <a:t>Meglepetés</a:t>
            </a:r>
            <a:r>
              <a:rPr lang="en-US" altLang="en-US" sz="3000" dirty="0" smtClean="0">
                <a:solidFill>
                  <a:srgbClr val="FFFFFF"/>
                </a:solidFill>
              </a:rPr>
              <a:t>— </a:t>
            </a:r>
            <a:r>
              <a:rPr lang="hu-HU" altLang="en-US" sz="2800" dirty="0" smtClean="0">
                <a:solidFill>
                  <a:srgbClr val="FFFFFF"/>
                </a:solidFill>
              </a:rPr>
              <a:t>Te vagy az első ember aki kapcsolatba került velem mióta eljöttem</a:t>
            </a:r>
            <a:endParaRPr lang="en-US" altLang="en-US" sz="2800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Clr>
                <a:srgbClr val="FF3300"/>
              </a:buClr>
              <a:buSzPct val="165000"/>
              <a:buFontTx/>
              <a:buNone/>
            </a:pPr>
            <a:endParaRPr lang="en-US" altLang="en-US" sz="800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Clr>
                <a:srgbClr val="FF3300"/>
              </a:buClr>
              <a:buSzPct val="165000"/>
            </a:pPr>
            <a:r>
              <a:rPr lang="hu-HU" altLang="en-US" sz="2800" b="1" dirty="0" smtClean="0">
                <a:solidFill>
                  <a:schemeClr val="bg1"/>
                </a:solidFill>
              </a:rPr>
              <a:t>Tétovázás</a:t>
            </a:r>
            <a:r>
              <a:rPr lang="en-US" altLang="en-US" dirty="0" smtClean="0">
                <a:solidFill>
                  <a:srgbClr val="FFFFFF"/>
                </a:solidFill>
              </a:rPr>
              <a:t>— </a:t>
            </a:r>
            <a:r>
              <a:rPr lang="hu-HU" altLang="en-US" sz="2800" dirty="0" smtClean="0">
                <a:solidFill>
                  <a:srgbClr val="FFFFFF"/>
                </a:solidFill>
              </a:rPr>
              <a:t>Mit akarsz</a:t>
            </a:r>
            <a:r>
              <a:rPr lang="en-US" altLang="en-US" sz="2800" dirty="0" smtClean="0">
                <a:solidFill>
                  <a:srgbClr val="FFFFFF"/>
                </a:solidFill>
              </a:rPr>
              <a:t>?  </a:t>
            </a:r>
            <a:r>
              <a:rPr lang="hu-HU" altLang="en-US" sz="2800" dirty="0" smtClean="0">
                <a:solidFill>
                  <a:srgbClr val="FFFFFF"/>
                </a:solidFill>
              </a:rPr>
              <a:t>Pénzt</a:t>
            </a:r>
            <a:r>
              <a:rPr lang="en-US" altLang="en-US" sz="2800" dirty="0" smtClean="0">
                <a:solidFill>
                  <a:srgbClr val="FFFFFF"/>
                </a:solidFill>
              </a:rPr>
              <a:t>?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8229600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78A2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Érzelmek, melyekkel találkozhatsz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pic>
        <p:nvPicPr>
          <p:cNvPr id="28676" name="Picture 4" descr="MPj017888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1600200" cy="10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MPj018283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3962400"/>
            <a:ext cx="1778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MPj0285142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76600"/>
            <a:ext cx="1676400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07233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762000"/>
          </a:xfrm>
          <a:effectLst>
            <a:outerShdw dist="35921" dir="2700000" algn="ctr" rotWithShape="0">
              <a:srgbClr val="638600"/>
            </a:outerShdw>
          </a:effectLst>
        </p:spPr>
        <p:txBody>
          <a:bodyPr/>
          <a:lstStyle/>
          <a:p>
            <a:r>
              <a:rPr lang="hu-HU" altLang="en-US" dirty="0" smtClean="0">
                <a:solidFill>
                  <a:schemeClr val="bg1"/>
                </a:solidFill>
              </a:rPr>
              <a:t>A gyógyítás folyamata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5105400" cy="5226050"/>
          </a:xfrm>
          <a:effectLst>
            <a:outerShdw dist="17961" dir="2700000" algn="ctr" rotWithShape="0">
              <a:srgbClr val="638600"/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Clr>
                <a:srgbClr val="FF3300"/>
              </a:buClr>
              <a:buSzPct val="160000"/>
              <a:buFontTx/>
              <a:buNone/>
            </a:pPr>
            <a:r>
              <a:rPr lang="hu-HU" altLang="en-US" u="sng" dirty="0" smtClean="0">
                <a:solidFill>
                  <a:schemeClr val="bg1"/>
                </a:solidFill>
              </a:rPr>
              <a:t>Központi területek</a:t>
            </a:r>
            <a:r>
              <a:rPr lang="en-US" altLang="en-US" u="sng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Clr>
                <a:srgbClr val="FF3300"/>
              </a:buClr>
              <a:buSzPct val="160000"/>
              <a:buFontTx/>
              <a:buNone/>
            </a:pPr>
            <a:endParaRPr lang="en-US" altLang="en-US" u="sng" dirty="0">
              <a:solidFill>
                <a:schemeClr val="bg1"/>
              </a:solidFill>
            </a:endParaRPr>
          </a:p>
          <a:p>
            <a:pPr marL="0" indent="0">
              <a:buClr>
                <a:srgbClr val="FF3300"/>
              </a:buClr>
              <a:buSzPct val="160000"/>
            </a:pPr>
            <a:r>
              <a:rPr lang="hu-HU" altLang="en-US" dirty="0" smtClean="0">
                <a:solidFill>
                  <a:srgbClr val="FFFFFF"/>
                </a:solidFill>
              </a:rPr>
              <a:t>Tanuljuk meg, hogy hatékonyabb hallgatók legyünk</a:t>
            </a:r>
            <a:endParaRPr lang="en-US" altLang="en-US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0000"/>
            </a:pPr>
            <a:r>
              <a:rPr lang="en-US" altLang="en-US" dirty="0" smtClean="0">
                <a:solidFill>
                  <a:srgbClr val="FFFFFF"/>
                </a:solidFill>
              </a:rPr>
              <a:t>Ho</a:t>
            </a:r>
            <a:r>
              <a:rPr lang="hu-HU" altLang="en-US" dirty="0" err="1" smtClean="0">
                <a:solidFill>
                  <a:srgbClr val="FFFFFF"/>
                </a:solidFill>
              </a:rPr>
              <a:t>gyan</a:t>
            </a:r>
            <a:r>
              <a:rPr lang="hu-HU" altLang="en-US" dirty="0" smtClean="0">
                <a:solidFill>
                  <a:srgbClr val="FFFFFF"/>
                </a:solidFill>
              </a:rPr>
              <a:t> mutasd meg, hogy törődsz azzal a nővel aki már nem jár gyülekezetbe?</a:t>
            </a:r>
            <a:endParaRPr lang="en-US" altLang="en-US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0000"/>
            </a:pPr>
            <a:r>
              <a:rPr lang="en-US" altLang="en-US" dirty="0" smtClean="0">
                <a:solidFill>
                  <a:srgbClr val="FFFFFF"/>
                </a:solidFill>
              </a:rPr>
              <a:t>Ho</a:t>
            </a:r>
            <a:r>
              <a:rPr lang="hu-HU" altLang="en-US" dirty="0" err="1" smtClean="0">
                <a:solidFill>
                  <a:srgbClr val="FFFFFF"/>
                </a:solidFill>
              </a:rPr>
              <a:t>gyan</a:t>
            </a:r>
            <a:r>
              <a:rPr lang="hu-HU" altLang="en-US" dirty="0" smtClean="0">
                <a:solidFill>
                  <a:srgbClr val="FFFFFF"/>
                </a:solidFill>
              </a:rPr>
              <a:t> szolgáljunk a szükségleteik szerint?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5127" name="Picture 7" descr="MPj038633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308292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Pj038634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257800"/>
            <a:ext cx="1905000" cy="12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18147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44824"/>
            <a:ext cx="5114528" cy="4022576"/>
          </a:xfrm>
          <a:effectLst>
            <a:outerShdw dist="35921" dir="2700000" algn="ctr" rotWithShape="0">
              <a:srgbClr val="638600"/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Clr>
                <a:srgbClr val="FF3300"/>
              </a:buClr>
              <a:buSzPct val="160000"/>
            </a:pPr>
            <a:r>
              <a:rPr lang="en-US" altLang="en-US" sz="3000" dirty="0">
                <a:solidFill>
                  <a:srgbClr val="FFFFFF"/>
                </a:solidFill>
              </a:rPr>
              <a:t> </a:t>
            </a:r>
            <a:r>
              <a:rPr lang="hu-HU" altLang="en-US" sz="2800" dirty="0" smtClean="0">
                <a:solidFill>
                  <a:srgbClr val="FFFFFF"/>
                </a:solidFill>
              </a:rPr>
              <a:t>Őszintén érdeklődj iránta</a:t>
            </a:r>
            <a:endParaRPr lang="en-US" altLang="en-US" sz="2800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0000"/>
            </a:pPr>
            <a:r>
              <a:rPr lang="en-US" altLang="en-US" sz="2800" dirty="0">
                <a:solidFill>
                  <a:srgbClr val="FFFFFF"/>
                </a:solidFill>
              </a:rPr>
              <a:t> </a:t>
            </a:r>
            <a:r>
              <a:rPr lang="hu-HU" altLang="en-US" sz="2800" dirty="0" smtClean="0">
                <a:solidFill>
                  <a:srgbClr val="FFFFFF"/>
                </a:solidFill>
              </a:rPr>
              <a:t>Gyakran mosolyogj</a:t>
            </a:r>
          </a:p>
          <a:p>
            <a:pPr marL="0" indent="0">
              <a:buClr>
                <a:srgbClr val="FF3300"/>
              </a:buClr>
              <a:buSzPct val="160000"/>
            </a:pPr>
            <a:r>
              <a:rPr lang="hu-HU" altLang="en-US" sz="2800" dirty="0" smtClean="0">
                <a:solidFill>
                  <a:srgbClr val="FFFFFF"/>
                </a:solidFill>
              </a:rPr>
              <a:t>Emlékezz azon emberekre akik érdeklik őt</a:t>
            </a:r>
          </a:p>
          <a:p>
            <a:pPr marL="0" indent="0">
              <a:buClr>
                <a:srgbClr val="FF3300"/>
              </a:buClr>
              <a:buSzPct val="160000"/>
            </a:pPr>
            <a:r>
              <a:rPr lang="hu-HU" altLang="en-US" sz="2800" dirty="0" smtClean="0">
                <a:solidFill>
                  <a:srgbClr val="FFFFFF"/>
                </a:solidFill>
              </a:rPr>
              <a:t>Beszélj az érdeklődési területeiről</a:t>
            </a:r>
            <a:endParaRPr lang="en-US" altLang="en-US" sz="2800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0000"/>
            </a:pPr>
            <a:r>
              <a:rPr lang="en-US" altLang="en-US" sz="2800" dirty="0">
                <a:solidFill>
                  <a:srgbClr val="FFFFFF"/>
                </a:solidFill>
              </a:rPr>
              <a:t> </a:t>
            </a:r>
            <a:r>
              <a:rPr lang="en-US" altLang="en-US" sz="2800" dirty="0" smtClean="0">
                <a:solidFill>
                  <a:srgbClr val="FFFFFF"/>
                </a:solidFill>
              </a:rPr>
              <a:t>B</a:t>
            </a:r>
            <a:r>
              <a:rPr lang="hu-HU" altLang="en-US" sz="2800" dirty="0" err="1" smtClean="0">
                <a:solidFill>
                  <a:srgbClr val="FFFFFF"/>
                </a:solidFill>
              </a:rPr>
              <a:t>izonyosodj</a:t>
            </a:r>
            <a:r>
              <a:rPr lang="hu-HU" altLang="en-US" sz="2800" dirty="0" smtClean="0">
                <a:solidFill>
                  <a:srgbClr val="FFFFFF"/>
                </a:solidFill>
              </a:rPr>
              <a:t> meg afelől, hogy érti milyen </a:t>
            </a:r>
            <a:r>
              <a:rPr lang="hu-HU" altLang="en-US" sz="2800" dirty="0">
                <a:solidFill>
                  <a:srgbClr val="FFFFFF"/>
                </a:solidFill>
              </a:rPr>
              <a:t>fontos </a:t>
            </a:r>
            <a:r>
              <a:rPr lang="hu-HU" altLang="en-US" sz="2800" dirty="0" smtClean="0">
                <a:solidFill>
                  <a:srgbClr val="FFFFFF"/>
                </a:solidFill>
              </a:rPr>
              <a:t>számodra ő</a:t>
            </a:r>
          </a:p>
          <a:p>
            <a:pPr>
              <a:buClr>
                <a:srgbClr val="FF3300"/>
              </a:buClr>
              <a:buSzPct val="160000"/>
            </a:pPr>
            <a:r>
              <a:rPr lang="hu-HU" altLang="en-US" sz="2800" dirty="0" smtClean="0">
                <a:solidFill>
                  <a:srgbClr val="FFFFFF"/>
                </a:solidFill>
              </a:rPr>
              <a:t>Légy jó hallgató, figyelő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pic>
        <p:nvPicPr>
          <p:cNvPr id="27653" name="Picture 5" descr="MPPH03426I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590800" cy="1744663"/>
          </a:xfrm>
          <a:prstGeom prst="rect">
            <a:avLst/>
          </a:prstGeom>
          <a:noFill/>
          <a:effectLst>
            <a:outerShdw dist="81320" dir="3080412" algn="ctr" rotWithShape="0">
              <a:srgbClr val="6600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MPj026278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1371600"/>
            <a:ext cx="1801812" cy="2743200"/>
          </a:xfrm>
          <a:prstGeom prst="rect">
            <a:avLst/>
          </a:prstGeom>
          <a:noFill/>
          <a:effectLst>
            <a:outerShdw dist="89803" dir="2700000" algn="ctr" rotWithShape="0">
              <a:srgbClr val="6386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9" name="Picture 11" descr="MPj0289480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30600"/>
            <a:ext cx="1828800" cy="1219200"/>
          </a:xfrm>
          <a:prstGeom prst="rect">
            <a:avLst/>
          </a:prstGeom>
          <a:noFill/>
          <a:effectLst>
            <a:outerShdw dist="89803" dir="2700000" algn="ctr" rotWithShape="0">
              <a:srgbClr val="6386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Barátokat szerezni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1173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7543800" y="1143000"/>
            <a:ext cx="838200" cy="1219200"/>
          </a:xfrm>
          <a:prstGeom prst="rect">
            <a:avLst/>
          </a:prstGeom>
          <a:solidFill>
            <a:srgbClr val="78A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>
              <a:solidFill>
                <a:srgbClr val="6600CC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6156176" y="3429000"/>
            <a:ext cx="1066800" cy="914400"/>
          </a:xfrm>
          <a:prstGeom prst="rect">
            <a:avLst/>
          </a:prstGeom>
          <a:solidFill>
            <a:srgbClr val="E735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>
              <a:solidFill>
                <a:srgbClr val="E73535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7696200" y="2514600"/>
            <a:ext cx="685800" cy="685800"/>
          </a:xfrm>
          <a:prstGeom prst="rect">
            <a:avLst/>
          </a:prstGeom>
          <a:solidFill>
            <a:srgbClr val="78A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>
              <a:solidFill>
                <a:srgbClr val="6600CC"/>
              </a:solidFill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90600"/>
          </a:xfrm>
          <a:effectLst>
            <a:outerShdw dist="35921" dir="2700000" algn="ctr" rotWithShape="0">
              <a:srgbClr val="638600"/>
            </a:outerShdw>
          </a:effectLst>
        </p:spPr>
        <p:txBody>
          <a:bodyPr/>
          <a:lstStyle/>
          <a:p>
            <a:r>
              <a:rPr lang="hu-HU" altLang="en-US" dirty="0" smtClean="0">
                <a:solidFill>
                  <a:schemeClr val="bg1"/>
                </a:solidFill>
              </a:rPr>
              <a:t>Barátokat szerezni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5943600" cy="4572000"/>
          </a:xfrm>
          <a:effectLst>
            <a:outerShdw dist="35921" dir="2700000" algn="ctr" rotWithShape="0">
              <a:srgbClr val="638600"/>
            </a:outerShdw>
          </a:effectLst>
        </p:spPr>
        <p:txBody>
          <a:bodyPr>
            <a:normAutofit/>
          </a:bodyPr>
          <a:lstStyle/>
          <a:p>
            <a:pPr marL="0" indent="0">
              <a:buClr>
                <a:srgbClr val="FF3300"/>
              </a:buClr>
              <a:buSzPct val="160000"/>
            </a:pP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hu-HU" altLang="en-US" sz="3000" dirty="0" smtClean="0">
                <a:solidFill>
                  <a:srgbClr val="FFFFFF"/>
                </a:solidFill>
              </a:rPr>
              <a:t>A bizalmat szentnek tartsd</a:t>
            </a:r>
            <a:r>
              <a:rPr lang="en-US" altLang="en-US" sz="3000" dirty="0" smtClean="0">
                <a:solidFill>
                  <a:srgbClr val="FFFFFF"/>
                </a:solidFill>
              </a:rPr>
              <a:t> </a:t>
            </a:r>
            <a:endParaRPr lang="en-US" altLang="en-US" sz="3000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0000"/>
            </a:pPr>
            <a:r>
              <a:rPr lang="hu-HU" altLang="en-US" sz="3000" dirty="0" smtClean="0">
                <a:solidFill>
                  <a:srgbClr val="FFFFFF"/>
                </a:solidFill>
              </a:rPr>
              <a:t>Nem azért vagy ott, hogy beszélj</a:t>
            </a:r>
            <a:r>
              <a:rPr lang="en-US" altLang="en-US" sz="3000" dirty="0" smtClean="0">
                <a:solidFill>
                  <a:srgbClr val="FFFFFF"/>
                </a:solidFill>
              </a:rPr>
              <a:t>,</a:t>
            </a:r>
            <a:r>
              <a:rPr lang="hu-HU" altLang="en-US" sz="3000" dirty="0" smtClean="0">
                <a:solidFill>
                  <a:srgbClr val="FFFFFF"/>
                </a:solidFill>
              </a:rPr>
              <a:t> leszidd</a:t>
            </a:r>
            <a:r>
              <a:rPr lang="en-US" altLang="en-US" sz="3000" dirty="0" smtClean="0">
                <a:solidFill>
                  <a:srgbClr val="FFFFFF"/>
                </a:solidFill>
              </a:rPr>
              <a:t>,</a:t>
            </a:r>
            <a:r>
              <a:rPr lang="hu-HU" altLang="en-US" sz="3000" dirty="0" smtClean="0">
                <a:solidFill>
                  <a:srgbClr val="FFFFFF"/>
                </a:solidFill>
              </a:rPr>
              <a:t> vagy könyörögj</a:t>
            </a:r>
            <a:endParaRPr lang="en-US" altLang="en-US" sz="3000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0000"/>
            </a:pPr>
            <a:r>
              <a:rPr lang="hu-HU" altLang="en-US" sz="3000" dirty="0" smtClean="0">
                <a:solidFill>
                  <a:srgbClr val="FFFFFF"/>
                </a:solidFill>
              </a:rPr>
              <a:t>Ne védekezz!</a:t>
            </a:r>
            <a:r>
              <a:rPr lang="en-US" altLang="en-US" sz="3000" dirty="0" smtClean="0">
                <a:solidFill>
                  <a:srgbClr val="FFFFFF"/>
                </a:solidFill>
              </a:rPr>
              <a:t> </a:t>
            </a:r>
            <a:endParaRPr lang="en-US" altLang="en-US" sz="3000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0000"/>
            </a:pPr>
            <a:r>
              <a:rPr lang="hu-HU" altLang="en-US" sz="3000" dirty="0" smtClean="0">
                <a:solidFill>
                  <a:srgbClr val="FFFFFF"/>
                </a:solidFill>
              </a:rPr>
              <a:t>Mutass empátiát!</a:t>
            </a:r>
            <a:r>
              <a:rPr lang="en-US" altLang="en-US" sz="3000" dirty="0" smtClean="0">
                <a:solidFill>
                  <a:srgbClr val="FFFFFF"/>
                </a:solidFill>
              </a:rPr>
              <a:t> </a:t>
            </a:r>
            <a:endParaRPr lang="en-US" altLang="en-US" sz="3000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0000"/>
            </a:pPr>
            <a:r>
              <a:rPr lang="hu-HU" altLang="en-US" sz="3000" dirty="0" smtClean="0">
                <a:solidFill>
                  <a:srgbClr val="FFFFFF"/>
                </a:solidFill>
              </a:rPr>
              <a:t>Nyitott, őszinte és elfogadó legyen a hozzáállásod!</a:t>
            </a:r>
            <a:endParaRPr lang="en-US" altLang="en-US" sz="3000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0000"/>
            </a:pPr>
            <a:r>
              <a:rPr lang="hu-HU" altLang="en-US" sz="3000" dirty="0" smtClean="0">
                <a:solidFill>
                  <a:srgbClr val="FFFFFF"/>
                </a:solidFill>
              </a:rPr>
              <a:t>Lassan haladj!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marL="0" indent="0">
              <a:spcBef>
                <a:spcPct val="0"/>
              </a:spcBef>
            </a:pPr>
            <a:endParaRPr lang="en-US" altLang="en-US" sz="2400" dirty="0">
              <a:solidFill>
                <a:srgbClr val="FFFFFF"/>
              </a:solidFill>
            </a:endParaRPr>
          </a:p>
        </p:txBody>
      </p:sp>
      <p:pic>
        <p:nvPicPr>
          <p:cNvPr id="31749" name="Picture 5" descr="MPj04033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16016"/>
            <a:ext cx="3212976" cy="21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MPj022740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287" y="1752600"/>
            <a:ext cx="1860713" cy="124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MPj0289480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26184"/>
            <a:ext cx="2108448" cy="140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9615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yaotheos.files.wordpress.com/2009/08/lost_sheep_by_bucz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548680"/>
            <a:ext cx="3888432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Basic Sans Heavy SF" panose="020BE200000000000000" pitchFamily="34" charset="0"/>
              </a:rPr>
              <a:t>L</a:t>
            </a:r>
            <a:r>
              <a:rPr lang="hu-HU" sz="3600" dirty="0" err="1" smtClean="0">
                <a:latin typeface="Basic Sans Heavy SF" panose="020BE200000000000000" pitchFamily="34" charset="0"/>
              </a:rPr>
              <a:t>ukács</a:t>
            </a:r>
            <a:r>
              <a:rPr lang="en-GB" sz="3600" dirty="0" smtClean="0">
                <a:latin typeface="Basic Sans Heavy SF" panose="020BE200000000000000" pitchFamily="34" charset="0"/>
              </a:rPr>
              <a:t> 15:4-6 </a:t>
            </a:r>
            <a:endParaRPr lang="en-GB" sz="3600" dirty="0">
              <a:latin typeface="Basic Sans Heavy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 descr="MPPH01747J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90800" cy="157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6114256" cy="838200"/>
          </a:xfrm>
          <a:effectLst>
            <a:outerShdw dist="35921" dir="2700000" algn="ctr" rotWithShape="0">
              <a:srgbClr val="638600"/>
            </a:outerShdw>
          </a:effectLst>
        </p:spPr>
        <p:txBody>
          <a:bodyPr>
            <a:normAutofit fontScale="90000"/>
          </a:bodyPr>
          <a:lstStyle/>
          <a:p>
            <a:r>
              <a:rPr lang="hu-HU" altLang="en-US" dirty="0" smtClean="0">
                <a:solidFill>
                  <a:schemeClr val="bg1"/>
                </a:solidFill>
              </a:rPr>
              <a:t>Hogyan  mutasd meg törődésedet?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330" y="1628800"/>
            <a:ext cx="7543800" cy="4495800"/>
          </a:xfrm>
          <a:effectLst>
            <a:outerShdw dist="35921" dir="2700000" algn="ctr" rotWithShape="0">
              <a:srgbClr val="638600"/>
            </a:outerShdw>
          </a:effectLst>
        </p:spPr>
        <p:txBody>
          <a:bodyPr/>
          <a:lstStyle/>
          <a:p>
            <a:pPr marL="0" indent="0">
              <a:buClr>
                <a:srgbClr val="FF3300"/>
              </a:buClr>
              <a:buSzPct val="165000"/>
            </a:pPr>
            <a:r>
              <a:rPr lang="hu-HU" altLang="en-US" dirty="0" smtClean="0">
                <a:solidFill>
                  <a:srgbClr val="FFFFFF"/>
                </a:solidFill>
              </a:rPr>
              <a:t>Meghívás nélkül ne „ugorj be” hozzá</a:t>
            </a:r>
            <a:r>
              <a:rPr lang="en-US" altLang="en-US" dirty="0" smtClean="0">
                <a:solidFill>
                  <a:srgbClr val="FFFFFF"/>
                </a:solidFill>
              </a:rPr>
              <a:t>  </a:t>
            </a:r>
            <a:endParaRPr lang="en-US" altLang="en-US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5000"/>
            </a:pPr>
            <a:r>
              <a:rPr lang="hu-HU" altLang="en-US" dirty="0" smtClean="0">
                <a:solidFill>
                  <a:srgbClr val="FFFFFF"/>
                </a:solidFill>
              </a:rPr>
              <a:t>Vendégeld meg ebédre</a:t>
            </a:r>
            <a:endParaRPr lang="en-US" altLang="en-US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5000"/>
            </a:pPr>
            <a:r>
              <a:rPr lang="hu-HU" altLang="en-US" dirty="0" smtClean="0">
                <a:solidFill>
                  <a:srgbClr val="FFFFFF"/>
                </a:solidFill>
              </a:rPr>
              <a:t>Pozitív, támogató hozzáállásod legyen</a:t>
            </a:r>
            <a:endParaRPr lang="en-US" altLang="en-US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5000"/>
            </a:pPr>
            <a:r>
              <a:rPr lang="hu-HU" altLang="en-US" dirty="0" smtClean="0">
                <a:solidFill>
                  <a:srgbClr val="FFFFFF"/>
                </a:solidFill>
              </a:rPr>
              <a:t>Tartsd tiszteletben a személyes terét</a:t>
            </a:r>
            <a:r>
              <a:rPr lang="en-US" altLang="en-US" dirty="0" smtClean="0">
                <a:solidFill>
                  <a:srgbClr val="FFFFFF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5000"/>
            </a:pPr>
            <a:r>
              <a:rPr lang="hu-HU" altLang="en-US" dirty="0" smtClean="0">
                <a:solidFill>
                  <a:srgbClr val="FFFFFF"/>
                </a:solidFill>
              </a:rPr>
              <a:t>Találd ki, hogy van-e valami amit te tehetsz érte személyesen</a:t>
            </a:r>
            <a:endParaRPr lang="en-US" altLang="en-US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5000"/>
            </a:pPr>
            <a:r>
              <a:rPr lang="hu-HU" altLang="en-US" dirty="0" smtClean="0">
                <a:solidFill>
                  <a:srgbClr val="FFFFFF"/>
                </a:solidFill>
              </a:rPr>
              <a:t>Ne felejtsd el, hogy fordíts sok időt a </a:t>
            </a:r>
            <a:r>
              <a:rPr lang="hu-HU" altLang="en-US" i="1" dirty="0" smtClean="0">
                <a:solidFill>
                  <a:srgbClr val="FFFFFF"/>
                </a:solidFill>
              </a:rPr>
              <a:t>meghallgatás</a:t>
            </a:r>
            <a:r>
              <a:rPr lang="hu-HU" altLang="en-US" dirty="0" smtClean="0">
                <a:solidFill>
                  <a:srgbClr val="FFFFFF"/>
                </a:solidFill>
              </a:rPr>
              <a:t>ra</a:t>
            </a:r>
            <a:r>
              <a:rPr lang="en-US" altLang="en-US" dirty="0" smtClean="0">
                <a:solidFill>
                  <a:srgbClr val="FFFFFF"/>
                </a:solidFill>
              </a:rPr>
              <a:t>!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2852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MPj025538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492896"/>
            <a:ext cx="7126560" cy="398410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Clr>
                <a:srgbClr val="FF3300"/>
              </a:buClr>
              <a:buSzPct val="160000"/>
              <a:buFontTx/>
              <a:buNone/>
            </a:pPr>
            <a:r>
              <a:rPr lang="en-US" altLang="en-US" b="1" u="sng" dirty="0" smtClean="0">
                <a:solidFill>
                  <a:srgbClr val="FFFFFF"/>
                </a:solidFill>
              </a:rPr>
              <a:t>A</a:t>
            </a:r>
            <a:r>
              <a:rPr lang="hu-HU" altLang="en-US" b="1" u="sng" dirty="0" smtClean="0">
                <a:solidFill>
                  <a:srgbClr val="FFFFFF"/>
                </a:solidFill>
              </a:rPr>
              <a:t> figyelem területei</a:t>
            </a:r>
            <a:r>
              <a:rPr lang="en-US" altLang="en-US" b="1" u="sng" dirty="0" smtClean="0">
                <a:solidFill>
                  <a:srgbClr val="FFFFFF"/>
                </a:solidFill>
              </a:rPr>
              <a:t>:</a:t>
            </a:r>
            <a:endParaRPr lang="en-US" altLang="en-US" b="1" u="sng" dirty="0">
              <a:solidFill>
                <a:srgbClr val="FFFFFF"/>
              </a:solidFill>
            </a:endParaRPr>
          </a:p>
          <a:p>
            <a:pPr>
              <a:buClr>
                <a:srgbClr val="FF3300"/>
              </a:buClr>
              <a:buSzPct val="160000"/>
              <a:buFontTx/>
              <a:buNone/>
            </a:pPr>
            <a:endParaRPr lang="en-US" altLang="en-US" sz="1000" u="sng" dirty="0">
              <a:solidFill>
                <a:srgbClr val="FFFFFF"/>
              </a:solidFill>
            </a:endParaRPr>
          </a:p>
          <a:p>
            <a:pPr>
              <a:buClr>
                <a:srgbClr val="FF3300"/>
              </a:buClr>
              <a:buSzPct val="160000"/>
            </a:pPr>
            <a:r>
              <a:rPr lang="hu-HU" altLang="en-US" dirty="0" smtClean="0">
                <a:solidFill>
                  <a:srgbClr val="FFFFFF"/>
                </a:solidFill>
              </a:rPr>
              <a:t>Kiépíteni a bizalmat olyan nők körében akik már nem járnak gyülekezetbe</a:t>
            </a:r>
            <a:endParaRPr lang="en-US" altLang="en-US" dirty="0">
              <a:solidFill>
                <a:srgbClr val="FFFFFF"/>
              </a:solidFill>
            </a:endParaRPr>
          </a:p>
          <a:p>
            <a:pPr>
              <a:buClr>
                <a:srgbClr val="FF3300"/>
              </a:buClr>
              <a:buSzPct val="160000"/>
            </a:pPr>
            <a:endParaRPr lang="en-US" altLang="en-US" sz="1000" dirty="0">
              <a:solidFill>
                <a:srgbClr val="FFFFFF"/>
              </a:solidFill>
            </a:endParaRPr>
          </a:p>
          <a:p>
            <a:pPr>
              <a:buClr>
                <a:srgbClr val="FF3300"/>
              </a:buClr>
              <a:buSzPct val="160000"/>
            </a:pPr>
            <a:r>
              <a:rPr lang="hu-HU" altLang="en-US" dirty="0" smtClean="0">
                <a:solidFill>
                  <a:srgbClr val="FFFFFF"/>
                </a:solidFill>
              </a:rPr>
              <a:t>Tudni mikor és hogyan osszuk meg velük hitünket</a:t>
            </a:r>
            <a:endParaRPr lang="en-US" altLang="en-US" dirty="0">
              <a:solidFill>
                <a:srgbClr val="FFFFFF"/>
              </a:solidFill>
            </a:endParaRPr>
          </a:p>
          <a:p>
            <a:pPr>
              <a:buClr>
                <a:srgbClr val="FF3300"/>
              </a:buClr>
              <a:buSzPct val="160000"/>
              <a:buFontTx/>
              <a:buNone/>
            </a:pPr>
            <a:endParaRPr lang="en-US" altLang="en-US" sz="1000" dirty="0">
              <a:solidFill>
                <a:srgbClr val="FFFFFF"/>
              </a:solidFill>
            </a:endParaRPr>
          </a:p>
          <a:p>
            <a:pPr>
              <a:buClr>
                <a:srgbClr val="FF3300"/>
              </a:buClr>
              <a:buSzPct val="160000"/>
            </a:pPr>
            <a:r>
              <a:rPr lang="hu-HU" altLang="en-US" dirty="0" smtClean="0">
                <a:solidFill>
                  <a:srgbClr val="FFFFFF"/>
                </a:solidFill>
              </a:rPr>
              <a:t>Meghívni az általad </a:t>
            </a:r>
            <a:r>
              <a:rPr lang="hu-HU" altLang="en-US" dirty="0" err="1" smtClean="0">
                <a:solidFill>
                  <a:srgbClr val="FFFFFF"/>
                </a:solidFill>
              </a:rPr>
              <a:t>mentorált</a:t>
            </a:r>
            <a:r>
              <a:rPr lang="hu-HU" altLang="en-US" dirty="0" smtClean="0">
                <a:solidFill>
                  <a:srgbClr val="FFFFFF"/>
                </a:solidFill>
              </a:rPr>
              <a:t> nőket  </a:t>
            </a:r>
            <a:r>
              <a:rPr lang="hu-HU" altLang="en-US" dirty="0">
                <a:solidFill>
                  <a:srgbClr val="FFFFFF"/>
                </a:solidFill>
              </a:rPr>
              <a:t>B</a:t>
            </a:r>
            <a:r>
              <a:rPr lang="hu-HU" altLang="en-US" dirty="0" smtClean="0">
                <a:solidFill>
                  <a:srgbClr val="FFFFFF"/>
                </a:solidFill>
              </a:rPr>
              <a:t>iblia tanulmányozó kiscsoportba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51520" y="228600"/>
            <a:ext cx="6705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386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altLang="en-US" sz="44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Hitet és bizalmat építeni</a:t>
            </a:r>
            <a:endParaRPr lang="en-US" altLang="en-US" sz="4400" b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03523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95400"/>
          </a:xfrm>
          <a:effectLst>
            <a:outerShdw dist="35921" dir="2700000" algn="ctr" rotWithShape="0">
              <a:srgbClr val="638600"/>
            </a:outerShdw>
          </a:effectLst>
        </p:spPr>
        <p:txBody>
          <a:bodyPr/>
          <a:lstStyle/>
          <a:p>
            <a:r>
              <a:rPr lang="hu-HU" altLang="en-US" dirty="0" smtClean="0">
                <a:solidFill>
                  <a:schemeClr val="bg1"/>
                </a:solidFill>
              </a:rPr>
              <a:t>Egy barát jellemzői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5257800" cy="4525963"/>
          </a:xfrm>
          <a:effectLst>
            <a:outerShdw dist="35921" dir="2700000" algn="ctr" rotWithShape="0">
              <a:srgbClr val="638600"/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buClr>
                <a:srgbClr val="FF3300"/>
              </a:buClr>
              <a:buSzPct val="165000"/>
            </a:pPr>
            <a:r>
              <a:rPr lang="hu-HU" altLang="en-US" dirty="0" smtClean="0">
                <a:solidFill>
                  <a:srgbClr val="FFFFFF"/>
                </a:solidFill>
              </a:rPr>
              <a:t>Nem fog hazudni neked</a:t>
            </a:r>
            <a:endParaRPr lang="en-US" altLang="en-US" dirty="0">
              <a:solidFill>
                <a:srgbClr val="FFFFFF"/>
              </a:solidFill>
            </a:endParaRPr>
          </a:p>
          <a:p>
            <a:pPr>
              <a:buClr>
                <a:srgbClr val="FF3300"/>
              </a:buClr>
              <a:buSzPct val="165000"/>
            </a:pPr>
            <a:r>
              <a:rPr lang="hu-HU" altLang="en-US" dirty="0" smtClean="0">
                <a:solidFill>
                  <a:srgbClr val="FFFFFF"/>
                </a:solidFill>
              </a:rPr>
              <a:t>Tiszteletben tartja a határaidat</a:t>
            </a:r>
            <a:endParaRPr lang="en-US" altLang="en-US" dirty="0">
              <a:solidFill>
                <a:srgbClr val="FFFFFF"/>
              </a:solidFill>
            </a:endParaRPr>
          </a:p>
          <a:p>
            <a:pPr>
              <a:buClr>
                <a:srgbClr val="FF3300"/>
              </a:buClr>
              <a:buSzPct val="165000"/>
            </a:pPr>
            <a:r>
              <a:rPr lang="hu-HU" altLang="en-US" dirty="0" smtClean="0">
                <a:solidFill>
                  <a:srgbClr val="FFFFFF"/>
                </a:solidFill>
              </a:rPr>
              <a:t>Döntéseidet</a:t>
            </a:r>
            <a:endParaRPr lang="en-US" altLang="en-US" dirty="0">
              <a:solidFill>
                <a:srgbClr val="FFFFFF"/>
              </a:solidFill>
            </a:endParaRPr>
          </a:p>
          <a:p>
            <a:pPr>
              <a:buClr>
                <a:srgbClr val="FF3300"/>
              </a:buClr>
              <a:buSzPct val="165000"/>
            </a:pPr>
            <a:r>
              <a:rPr lang="hu-HU" altLang="en-US" dirty="0" smtClean="0">
                <a:solidFill>
                  <a:srgbClr val="FFFFFF"/>
                </a:solidFill>
              </a:rPr>
              <a:t>Megvédi méltóságodat és értékedet</a:t>
            </a:r>
            <a:endParaRPr lang="en-US" altLang="en-US" dirty="0">
              <a:solidFill>
                <a:srgbClr val="FFFFFF"/>
              </a:solidFill>
            </a:endParaRPr>
          </a:p>
          <a:p>
            <a:pPr>
              <a:buClr>
                <a:srgbClr val="FF3300"/>
              </a:buClr>
              <a:buSzPct val="165000"/>
            </a:pPr>
            <a:r>
              <a:rPr lang="hu-HU" altLang="en-US" dirty="0" smtClean="0">
                <a:solidFill>
                  <a:srgbClr val="FFFFFF"/>
                </a:solidFill>
              </a:rPr>
              <a:t>A legjobbat akarja neked</a:t>
            </a:r>
            <a:endParaRPr lang="en-US" altLang="en-US" dirty="0">
              <a:solidFill>
                <a:srgbClr val="FFFFFF"/>
              </a:solidFill>
            </a:endParaRPr>
          </a:p>
          <a:p>
            <a:pPr>
              <a:buClr>
                <a:srgbClr val="FF3300"/>
              </a:buClr>
              <a:buSzPct val="165000"/>
            </a:pPr>
            <a:r>
              <a:rPr lang="hu-HU" altLang="en-US" dirty="0" smtClean="0">
                <a:solidFill>
                  <a:srgbClr val="FFFFFF"/>
                </a:solidFill>
              </a:rPr>
              <a:t>Tiszteletben tartja a bizalmadat</a:t>
            </a:r>
            <a:r>
              <a:rPr lang="en-US" altLang="en-US" dirty="0" smtClean="0">
                <a:solidFill>
                  <a:srgbClr val="FFFFFF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34828" name="Picture 12" descr="MPj038627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308133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2" name="Picture 16" descr="MPj028948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16764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84935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010400" cy="762000"/>
          </a:xfrm>
          <a:effectLst>
            <a:outerShdw dist="35921" dir="2700000" algn="ctr" rotWithShape="0">
              <a:srgbClr val="638600"/>
            </a:outerShdw>
          </a:effectLst>
        </p:spPr>
        <p:txBody>
          <a:bodyPr>
            <a:normAutofit fontScale="90000"/>
          </a:bodyPr>
          <a:lstStyle/>
          <a:p>
            <a:r>
              <a:rPr lang="hu-HU" altLang="en-US" dirty="0" smtClean="0">
                <a:solidFill>
                  <a:schemeClr val="bg1"/>
                </a:solidFill>
              </a:rPr>
              <a:t>Más szempontokat is figyelembe kell venni:</a:t>
            </a:r>
            <a:br>
              <a:rPr lang="hu-HU" altLang="en-US" dirty="0" smtClean="0">
                <a:solidFill>
                  <a:schemeClr val="bg1"/>
                </a:solidFill>
              </a:rPr>
            </a:b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534400" cy="4800600"/>
          </a:xfrm>
          <a:effectLst>
            <a:outerShdw dist="35921" dir="2700000" algn="ctr" rotWithShape="0">
              <a:srgbClr val="638600"/>
            </a:outerShdw>
          </a:effectLst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FF3300"/>
              </a:buClr>
              <a:buSzPct val="165000"/>
            </a:pPr>
            <a:r>
              <a:rPr lang="hu-HU" altLang="en-US" dirty="0" smtClean="0">
                <a:solidFill>
                  <a:srgbClr val="FFFFFF"/>
                </a:solidFill>
              </a:rPr>
              <a:t>Az általad </a:t>
            </a:r>
            <a:r>
              <a:rPr lang="hu-HU" altLang="en-US" dirty="0" err="1" smtClean="0">
                <a:solidFill>
                  <a:srgbClr val="FFFFFF"/>
                </a:solidFill>
              </a:rPr>
              <a:t>mentorált</a:t>
            </a:r>
            <a:r>
              <a:rPr lang="hu-HU" altLang="en-US" dirty="0" smtClean="0">
                <a:solidFill>
                  <a:srgbClr val="FFFFFF"/>
                </a:solidFill>
              </a:rPr>
              <a:t> nő még mindig hisz az adventista tanításokban </a:t>
            </a:r>
            <a:r>
              <a:rPr lang="en-US" altLang="en-US" dirty="0" smtClean="0">
                <a:solidFill>
                  <a:srgbClr val="FFFFFF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5000"/>
            </a:pPr>
            <a:r>
              <a:rPr lang="hu-HU" altLang="en-US" dirty="0" smtClean="0">
                <a:solidFill>
                  <a:srgbClr val="FFFFFF"/>
                </a:solidFill>
              </a:rPr>
              <a:t>Nincs szüksége az alapelvekről szóló előadásokra</a:t>
            </a:r>
            <a:endParaRPr lang="en-US" altLang="en-US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5000"/>
            </a:pPr>
            <a:r>
              <a:rPr lang="hu-HU" altLang="en-US" dirty="0" smtClean="0">
                <a:solidFill>
                  <a:srgbClr val="FFFFFF"/>
                </a:solidFill>
              </a:rPr>
              <a:t>Talán a gyülekezet vagy más adventisták sértették meg</a:t>
            </a:r>
            <a:endParaRPr lang="en-US" altLang="en-US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5000"/>
            </a:pPr>
            <a:r>
              <a:rPr lang="hu-HU" altLang="en-US" dirty="0" smtClean="0">
                <a:solidFill>
                  <a:srgbClr val="FFFFFF"/>
                </a:solidFill>
              </a:rPr>
              <a:t>Talán valami olyat tett amiről azt gondolja, hogy Isten nem tudja megbocsátani</a:t>
            </a:r>
            <a:r>
              <a:rPr lang="en-US" altLang="en-US" dirty="0" smtClean="0">
                <a:solidFill>
                  <a:srgbClr val="FFFFFF"/>
                </a:solidFill>
              </a:rPr>
              <a:t>                </a:t>
            </a:r>
            <a:endParaRPr lang="en-US" altLang="en-US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5000"/>
            </a:pPr>
            <a:r>
              <a:rPr lang="hu-HU" altLang="en-US" dirty="0" smtClean="0">
                <a:solidFill>
                  <a:srgbClr val="FFFFFF"/>
                </a:solidFill>
              </a:rPr>
              <a:t>Addig nem fogja megosztani </a:t>
            </a:r>
          </a:p>
          <a:p>
            <a:pPr marL="0" indent="0">
              <a:buClr>
                <a:srgbClr val="FF3300"/>
              </a:buClr>
              <a:buSzPct val="165000"/>
              <a:buNone/>
            </a:pPr>
            <a:r>
              <a:rPr lang="hu-HU" altLang="en-US" dirty="0" smtClean="0">
                <a:solidFill>
                  <a:srgbClr val="FFFFFF"/>
                </a:solidFill>
              </a:rPr>
              <a:t>  veled igazi érzéseit amíg nem </a:t>
            </a:r>
          </a:p>
          <a:p>
            <a:pPr marL="0" indent="0">
              <a:buClr>
                <a:srgbClr val="FF3300"/>
              </a:buClr>
              <a:buSzPct val="165000"/>
              <a:buNone/>
            </a:pPr>
            <a:r>
              <a:rPr lang="hu-HU" altLang="en-US" dirty="0" smtClean="0">
                <a:solidFill>
                  <a:srgbClr val="FFFFFF"/>
                </a:solidFill>
              </a:rPr>
              <a:t>  bízik benned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35848" name="Picture 8" descr="j03861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005" y="4149080"/>
            <a:ext cx="2667000" cy="179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7162800" y="6096000"/>
            <a:ext cx="457200" cy="457200"/>
          </a:xfrm>
          <a:prstGeom prst="rect">
            <a:avLst/>
          </a:prstGeom>
          <a:solidFill>
            <a:srgbClr val="78A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>
              <a:solidFill>
                <a:srgbClr val="6600CC"/>
              </a:solidFill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6553200" y="6096000"/>
            <a:ext cx="457200" cy="457200"/>
          </a:xfrm>
          <a:prstGeom prst="rect">
            <a:avLst/>
          </a:prstGeom>
          <a:solidFill>
            <a:srgbClr val="E735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>
              <a:solidFill>
                <a:srgbClr val="E73535"/>
              </a:solidFill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7772400" y="6096000"/>
            <a:ext cx="457200" cy="457200"/>
          </a:xfrm>
          <a:prstGeom prst="rect">
            <a:avLst/>
          </a:prstGeom>
          <a:solidFill>
            <a:srgbClr val="78A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>
              <a:solidFill>
                <a:srgbClr val="6600CC"/>
              </a:solidFill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8382000" y="6096000"/>
            <a:ext cx="457200" cy="457200"/>
          </a:xfrm>
          <a:prstGeom prst="rect">
            <a:avLst/>
          </a:prstGeom>
          <a:solidFill>
            <a:srgbClr val="78A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>
              <a:solidFill>
                <a:srgbClr val="6600CC"/>
              </a:solidFill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5943600" y="6096000"/>
            <a:ext cx="457200" cy="457200"/>
          </a:xfrm>
          <a:prstGeom prst="rect">
            <a:avLst/>
          </a:prstGeom>
          <a:solidFill>
            <a:srgbClr val="E735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>
              <a:solidFill>
                <a:srgbClr val="E735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6807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7239000" y="1302296"/>
            <a:ext cx="457200" cy="457200"/>
          </a:xfrm>
          <a:prstGeom prst="rect">
            <a:avLst/>
          </a:prstGeom>
          <a:solidFill>
            <a:srgbClr val="78A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>
              <a:solidFill>
                <a:srgbClr val="6600CC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7467600" y="3352800"/>
            <a:ext cx="457200" cy="457200"/>
          </a:xfrm>
          <a:prstGeom prst="rect">
            <a:avLst/>
          </a:prstGeom>
          <a:solidFill>
            <a:srgbClr val="E735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>
              <a:solidFill>
                <a:srgbClr val="E73535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05800" cy="4953000"/>
          </a:xfrm>
          <a:effectLst>
            <a:outerShdw dist="35921" dir="2700000" algn="ctr" rotWithShape="0">
              <a:srgbClr val="638600"/>
            </a:outerShdw>
          </a:effectLst>
        </p:spPr>
        <p:txBody>
          <a:bodyPr>
            <a:normAutofit lnSpcReduction="10000"/>
          </a:bodyPr>
          <a:lstStyle/>
          <a:p>
            <a:pPr>
              <a:buClr>
                <a:srgbClr val="FF3300"/>
              </a:buClr>
              <a:buSzPct val="165000"/>
            </a:pPr>
            <a:r>
              <a:rPr lang="hu-HU" altLang="en-US" sz="2800" dirty="0" smtClean="0">
                <a:solidFill>
                  <a:srgbClr val="FFFFFF"/>
                </a:solidFill>
              </a:rPr>
              <a:t>Kerüld el a vitát</a:t>
            </a:r>
            <a:endParaRPr lang="en-US" altLang="en-US" sz="2800" dirty="0">
              <a:solidFill>
                <a:srgbClr val="FFFFFF"/>
              </a:solidFill>
            </a:endParaRPr>
          </a:p>
          <a:p>
            <a:pPr>
              <a:buClr>
                <a:srgbClr val="FF3300"/>
              </a:buClr>
              <a:buSzPct val="165000"/>
            </a:pPr>
            <a:r>
              <a:rPr lang="hu-HU" altLang="en-US" sz="2800" dirty="0" smtClean="0">
                <a:solidFill>
                  <a:srgbClr val="FFFFFF"/>
                </a:solidFill>
              </a:rPr>
              <a:t>Ha még bizonytalan az Úrral való kapcsolata, ne térítsd el hitelvi kérdésekkel</a:t>
            </a:r>
            <a:endParaRPr lang="en-US" altLang="en-US" sz="2800" dirty="0">
              <a:solidFill>
                <a:srgbClr val="FFFFFF"/>
              </a:solidFill>
            </a:endParaRPr>
          </a:p>
          <a:p>
            <a:pPr>
              <a:buClr>
                <a:srgbClr val="FF3300"/>
              </a:buClr>
              <a:buSzPct val="165000"/>
            </a:pPr>
            <a:r>
              <a:rPr lang="hu-HU" altLang="en-US" sz="2800" dirty="0" smtClean="0">
                <a:solidFill>
                  <a:srgbClr val="FFFFFF"/>
                </a:solidFill>
              </a:rPr>
              <a:t>Az ő „szükségletei” szerint beszélgess</a:t>
            </a:r>
            <a:endParaRPr lang="en-US" altLang="en-US" sz="2800" dirty="0">
              <a:solidFill>
                <a:srgbClr val="FFFFFF"/>
              </a:solidFill>
            </a:endParaRPr>
          </a:p>
          <a:p>
            <a:pPr>
              <a:buClr>
                <a:srgbClr val="FF3300"/>
              </a:buClr>
              <a:buSzPct val="165000"/>
            </a:pPr>
            <a:r>
              <a:rPr lang="hu-HU" altLang="en-US" sz="2800" dirty="0" smtClean="0">
                <a:solidFill>
                  <a:srgbClr val="FFFFFF"/>
                </a:solidFill>
              </a:rPr>
              <a:t>Mondd el a saját megtérési történetedet és hogy hogyan szeretted meg az Urat</a:t>
            </a:r>
            <a:endParaRPr lang="en-US" altLang="en-US" sz="2800" dirty="0">
              <a:solidFill>
                <a:srgbClr val="FFFFFF"/>
              </a:solidFill>
            </a:endParaRPr>
          </a:p>
          <a:p>
            <a:pPr>
              <a:buClr>
                <a:srgbClr val="FF3300"/>
              </a:buClr>
              <a:buSzPct val="165000"/>
            </a:pPr>
            <a:r>
              <a:rPr lang="hu-HU" altLang="en-US" sz="2800" dirty="0" smtClean="0">
                <a:solidFill>
                  <a:srgbClr val="FFFFFF"/>
                </a:solidFill>
              </a:rPr>
              <a:t>Ne sürgesd</a:t>
            </a:r>
            <a:endParaRPr lang="en-US" altLang="en-US" sz="2800" dirty="0">
              <a:solidFill>
                <a:srgbClr val="FFFFFF"/>
              </a:solidFill>
            </a:endParaRPr>
          </a:p>
          <a:p>
            <a:pPr>
              <a:buClr>
                <a:srgbClr val="FF3300"/>
              </a:buClr>
              <a:buSzPct val="165000"/>
            </a:pPr>
            <a:r>
              <a:rPr lang="hu-HU" altLang="en-US" sz="2800" dirty="0" smtClean="0">
                <a:solidFill>
                  <a:srgbClr val="FFFFFF"/>
                </a:solidFill>
              </a:rPr>
              <a:t>Légy kedves és együttérző</a:t>
            </a:r>
            <a:endParaRPr lang="en-US" altLang="en-US" sz="2800" dirty="0">
              <a:solidFill>
                <a:srgbClr val="FFFFFF"/>
              </a:solidFill>
            </a:endParaRPr>
          </a:p>
          <a:p>
            <a:pPr>
              <a:buClr>
                <a:srgbClr val="FF3300"/>
              </a:buClr>
              <a:buSzPct val="165000"/>
            </a:pPr>
            <a:r>
              <a:rPr lang="hu-HU" altLang="en-US" sz="2800" dirty="0" smtClean="0">
                <a:solidFill>
                  <a:srgbClr val="FFFFFF"/>
                </a:solidFill>
              </a:rPr>
              <a:t>Ejtsd a témát ha nem szeretné </a:t>
            </a:r>
          </a:p>
          <a:p>
            <a:pPr>
              <a:buClr>
                <a:srgbClr val="FF3300"/>
              </a:buClr>
              <a:buSzPct val="165000"/>
              <a:buNone/>
            </a:pPr>
            <a:r>
              <a:rPr lang="hu-HU" altLang="en-US" sz="2800" dirty="0" smtClean="0">
                <a:solidFill>
                  <a:srgbClr val="FFFFFF"/>
                </a:solidFill>
              </a:rPr>
              <a:t>    megbeszélni</a:t>
            </a:r>
            <a:r>
              <a:rPr lang="en-US" altLang="en-US" sz="2800" dirty="0" smtClean="0">
                <a:solidFill>
                  <a:srgbClr val="FFFFFF"/>
                </a:solidFill>
              </a:rPr>
              <a:t>                     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80864" y="188640"/>
            <a:ext cx="7010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Hogyan oszthatod meg hitedet?</a:t>
            </a:r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pic>
        <p:nvPicPr>
          <p:cNvPr id="36869" name="Picture 5" descr="MPj04033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9677" r="54839" b="12903"/>
          <a:stretch>
            <a:fillRect/>
          </a:stretch>
        </p:blipFill>
        <p:spPr bwMode="auto">
          <a:xfrm>
            <a:off x="7924800" y="692696"/>
            <a:ext cx="990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MPj040334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6" r="16129" b="27420"/>
          <a:stretch>
            <a:fillRect/>
          </a:stretch>
        </p:blipFill>
        <p:spPr bwMode="auto">
          <a:xfrm>
            <a:off x="8135563" y="2209800"/>
            <a:ext cx="990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MPj022740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653" y="4077072"/>
            <a:ext cx="17526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835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705600" cy="1905000"/>
          </a:xfrm>
          <a:effectLst>
            <a:outerShdw dist="35921" dir="2700000" algn="ctr" rotWithShape="0">
              <a:srgbClr val="638600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en-US" dirty="0" smtClean="0">
                <a:solidFill>
                  <a:schemeClr val="bg1"/>
                </a:solidFill>
              </a:rPr>
              <a:t>Megújítani a Krisztus melletti elköteleződést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057400"/>
            <a:ext cx="3048000" cy="6096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u="sng" dirty="0" smtClean="0">
                <a:solidFill>
                  <a:schemeClr val="bg1"/>
                </a:solidFill>
              </a:rPr>
              <a:t>A</a:t>
            </a:r>
            <a:r>
              <a:rPr lang="hu-HU" altLang="en-US" u="sng" dirty="0" smtClean="0">
                <a:solidFill>
                  <a:schemeClr val="bg1"/>
                </a:solidFill>
              </a:rPr>
              <a:t> figyelem területei</a:t>
            </a:r>
            <a:r>
              <a:rPr lang="en-US" altLang="en-US" u="sng" dirty="0" smtClean="0">
                <a:solidFill>
                  <a:schemeClr val="bg1"/>
                </a:solidFill>
              </a:rPr>
              <a:t>:</a:t>
            </a:r>
            <a:endParaRPr lang="en-US" altLang="en-US" u="sng" dirty="0">
              <a:solidFill>
                <a:schemeClr val="bg1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2000" y="2819400"/>
            <a:ext cx="5334000" cy="310854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386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FF3300"/>
              </a:buClr>
              <a:buSzPct val="165000"/>
              <a:buFontTx/>
              <a:buChar char="•"/>
            </a:pPr>
            <a:r>
              <a:rPr lang="hu-HU" altLang="en-US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Hívd meg a barátod szombatra az imaházba </a:t>
            </a:r>
            <a:endParaRPr lang="en-US" alt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eaLnBrk="0" hangingPunct="0">
              <a:buClr>
                <a:srgbClr val="FF3300"/>
              </a:buClr>
              <a:buSzPct val="165000"/>
            </a:pPr>
            <a:endParaRPr lang="en-US" altLang="en-US" sz="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eaLnBrk="0" hangingPunct="0">
              <a:buClr>
                <a:srgbClr val="FF3300"/>
              </a:buClr>
              <a:buSzPct val="165000"/>
              <a:buFontTx/>
              <a:buChar char="•"/>
            </a:pPr>
            <a:r>
              <a:rPr lang="hu-HU" altLang="en-US" sz="3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Evangélizációra</a:t>
            </a:r>
            <a:endParaRPr lang="en-US" alt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eaLnBrk="0" hangingPunct="0">
              <a:buClr>
                <a:srgbClr val="FF3300"/>
              </a:buClr>
              <a:buSzPct val="165000"/>
            </a:pPr>
            <a:endParaRPr lang="en-US" altLang="en-US" sz="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eaLnBrk="0" hangingPunct="0">
              <a:buClr>
                <a:srgbClr val="FF3300"/>
              </a:buClr>
              <a:buSzPct val="165000"/>
              <a:buFontTx/>
              <a:buChar char="•"/>
            </a:pPr>
            <a:r>
              <a:rPr lang="hu-HU" altLang="en-US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Tervezz olyan eseményeket, melyekre a korábbi tagokat meg lehet hívni</a:t>
            </a:r>
            <a:endParaRPr lang="en-US" altLang="en-US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pic>
        <p:nvPicPr>
          <p:cNvPr id="4103" name="Picture 7" descr="MPj014486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r="72917"/>
          <a:stretch>
            <a:fillRect/>
          </a:stretch>
        </p:blipFill>
        <p:spPr bwMode="auto">
          <a:xfrm>
            <a:off x="6746875" y="0"/>
            <a:ext cx="2397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6781800" y="0"/>
            <a:ext cx="0" cy="6858000"/>
          </a:xfrm>
          <a:prstGeom prst="line">
            <a:avLst/>
          </a:prstGeom>
          <a:noFill/>
          <a:ln w="76200">
            <a:solidFill>
              <a:srgbClr val="78A2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105" name="Picture 9" descr="j03861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5245474"/>
            <a:ext cx="2362200" cy="1590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90137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7086600" y="4953000"/>
            <a:ext cx="990600" cy="1066800"/>
          </a:xfrm>
          <a:prstGeom prst="rect">
            <a:avLst/>
          </a:prstGeom>
          <a:solidFill>
            <a:srgbClr val="66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>
              <a:solidFill>
                <a:srgbClr val="6600CC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effectLst>
            <a:outerShdw dist="35921" dir="2700000" algn="ctr" rotWithShape="0">
              <a:srgbClr val="638600"/>
            </a:outerShdw>
          </a:effectLst>
        </p:spPr>
        <p:txBody>
          <a:bodyPr/>
          <a:lstStyle/>
          <a:p>
            <a:r>
              <a:rPr lang="hu-HU" altLang="en-US" dirty="0" smtClean="0">
                <a:solidFill>
                  <a:schemeClr val="bg1"/>
                </a:solidFill>
              </a:rPr>
              <a:t>Meghívás </a:t>
            </a:r>
            <a:r>
              <a:rPr lang="en-GB" altLang="en-US" dirty="0" smtClean="0">
                <a:solidFill>
                  <a:schemeClr val="bg1"/>
                </a:solidFill>
              </a:rPr>
              <a:t> J</a:t>
            </a:r>
            <a:r>
              <a:rPr lang="hu-HU" altLang="en-US" dirty="0" err="1" smtClean="0">
                <a:solidFill>
                  <a:schemeClr val="bg1"/>
                </a:solidFill>
              </a:rPr>
              <a:t>éz</a:t>
            </a:r>
            <a:r>
              <a:rPr lang="en-GB" altLang="en-US" dirty="0" smtClean="0">
                <a:solidFill>
                  <a:schemeClr val="bg1"/>
                </a:solidFill>
              </a:rPr>
              <a:t>us</a:t>
            </a:r>
            <a:r>
              <a:rPr lang="hu-HU" altLang="en-US" dirty="0" smtClean="0">
                <a:solidFill>
                  <a:schemeClr val="bg1"/>
                </a:solidFill>
              </a:rPr>
              <a:t> elfogadására</a:t>
            </a:r>
            <a:r>
              <a:rPr lang="en-GB" altLang="en-US" dirty="0" smtClean="0">
                <a:solidFill>
                  <a:schemeClr val="bg1"/>
                </a:solidFill>
              </a:rPr>
              <a:t> 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4876800" cy="5181600"/>
          </a:xfrm>
        </p:spPr>
        <p:txBody>
          <a:bodyPr/>
          <a:lstStyle/>
          <a:p>
            <a:pPr>
              <a:buClr>
                <a:srgbClr val="FF3300"/>
              </a:buClr>
              <a:buSzPct val="160000"/>
            </a:pPr>
            <a:r>
              <a:rPr lang="hu-HU" altLang="en-US" sz="3000" dirty="0" smtClean="0">
                <a:solidFill>
                  <a:schemeClr val="bg1"/>
                </a:solidFill>
              </a:rPr>
              <a:t>Találkozzatok valakinek az otthonában</a:t>
            </a:r>
            <a:endParaRPr lang="en-GB" altLang="en-US" sz="3000" dirty="0">
              <a:solidFill>
                <a:schemeClr val="bg1"/>
              </a:solidFill>
            </a:endParaRPr>
          </a:p>
          <a:p>
            <a:pPr>
              <a:buClr>
                <a:srgbClr val="FF3300"/>
              </a:buClr>
              <a:buSzPct val="160000"/>
            </a:pPr>
            <a:r>
              <a:rPr lang="hu-HU" altLang="en-US" sz="3000" dirty="0" smtClean="0">
                <a:solidFill>
                  <a:schemeClr val="bg1"/>
                </a:solidFill>
              </a:rPr>
              <a:t>Oszd meg áhítattal kapcsolatos gyakorlatodat</a:t>
            </a:r>
            <a:endParaRPr lang="en-GB" altLang="en-US" sz="3000" dirty="0">
              <a:solidFill>
                <a:schemeClr val="bg1"/>
              </a:solidFill>
            </a:endParaRPr>
          </a:p>
          <a:p>
            <a:pPr>
              <a:buClr>
                <a:srgbClr val="FF3300"/>
              </a:buClr>
              <a:buSzPct val="160000"/>
            </a:pPr>
            <a:r>
              <a:rPr lang="hu-HU" altLang="en-US" sz="3000" dirty="0" smtClean="0">
                <a:solidFill>
                  <a:schemeClr val="bg1"/>
                </a:solidFill>
              </a:rPr>
              <a:t>Oszd meg saját szükségletedet keresztény barátokkal kapcsolatban</a:t>
            </a:r>
            <a:endParaRPr lang="en-GB" altLang="en-US" sz="3000" dirty="0">
              <a:solidFill>
                <a:schemeClr val="bg1"/>
              </a:solidFill>
            </a:endParaRPr>
          </a:p>
          <a:p>
            <a:pPr>
              <a:buClr>
                <a:srgbClr val="FF3300"/>
              </a:buClr>
              <a:buSzPct val="160000"/>
            </a:pPr>
            <a:r>
              <a:rPr lang="hu-HU" altLang="en-US" sz="3000" dirty="0" smtClean="0">
                <a:solidFill>
                  <a:schemeClr val="bg1"/>
                </a:solidFill>
              </a:rPr>
              <a:t>Hívd meg kiscsoportba vagy imacsoportba</a:t>
            </a:r>
            <a:endParaRPr lang="en-GB" altLang="en-US" sz="3000" dirty="0">
              <a:solidFill>
                <a:schemeClr val="bg1"/>
              </a:solidFill>
            </a:endParaRPr>
          </a:p>
          <a:p>
            <a:pPr>
              <a:buClr>
                <a:srgbClr val="FF3300"/>
              </a:buClr>
              <a:buSzPct val="160000"/>
            </a:pPr>
            <a:r>
              <a:rPr lang="hu-HU" altLang="en-US" sz="3000" dirty="0" smtClean="0">
                <a:solidFill>
                  <a:schemeClr val="bg1"/>
                </a:solidFill>
              </a:rPr>
              <a:t>Légy türelmes</a:t>
            </a:r>
            <a:endParaRPr lang="en-GB" altLang="en-US" sz="3000" dirty="0">
              <a:solidFill>
                <a:schemeClr val="bg1"/>
              </a:solidFill>
            </a:endParaRPr>
          </a:p>
        </p:txBody>
      </p:sp>
      <p:pic>
        <p:nvPicPr>
          <p:cNvPr id="69636" name="Picture 4" descr="MPj020216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24145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MPj017860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21875" r="10417"/>
          <a:stretch>
            <a:fillRect/>
          </a:stretch>
        </p:blipFill>
        <p:spPr bwMode="auto">
          <a:xfrm>
            <a:off x="5436096" y="4953000"/>
            <a:ext cx="2514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39795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6781800" cy="762000"/>
          </a:xfrm>
        </p:spPr>
        <p:txBody>
          <a:bodyPr/>
          <a:lstStyle/>
          <a:p>
            <a:r>
              <a:rPr lang="hu-HU" altLang="en-US" dirty="0" smtClean="0">
                <a:solidFill>
                  <a:schemeClr val="bg1"/>
                </a:solidFill>
              </a:rPr>
              <a:t>Visszatérés a gyülekezetbe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6400800" cy="4724400"/>
          </a:xfrm>
          <a:effectLst>
            <a:outerShdw dist="35921" dir="2700000" algn="ctr" rotWithShape="0">
              <a:srgbClr val="638600"/>
            </a:outerShdw>
          </a:effectLst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FF3300"/>
              </a:buClr>
              <a:buSzPct val="160000"/>
            </a:pPr>
            <a:r>
              <a:rPr lang="hu-HU" altLang="en-US" sz="2800" dirty="0" smtClean="0">
                <a:solidFill>
                  <a:srgbClr val="FFFFFF"/>
                </a:solidFill>
              </a:rPr>
              <a:t>Ajánld fel, hogy érte mész és elviszed az imaházba</a:t>
            </a:r>
            <a:endParaRPr lang="en-US" altLang="en-US" sz="2800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0000"/>
            </a:pPr>
            <a:r>
              <a:rPr lang="hu-HU" altLang="en-US" sz="2800" dirty="0" smtClean="0">
                <a:solidFill>
                  <a:srgbClr val="FFFFFF"/>
                </a:solidFill>
              </a:rPr>
              <a:t>Képezz ki olyan embereket akik meleg szeretettel köszöntik a korábbi tagokat anélkül, hogy kérdezősködnének a hollétük felől</a:t>
            </a:r>
            <a:endParaRPr lang="en-US" altLang="en-US" sz="2800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0000"/>
            </a:pPr>
            <a:r>
              <a:rPr lang="hu-HU" altLang="en-US" sz="2800" dirty="0" smtClean="0">
                <a:solidFill>
                  <a:srgbClr val="FFFFFF"/>
                </a:solidFill>
              </a:rPr>
              <a:t>Hívd meg, hogy csatlakozzon a te szombatiskolai csoportodhoz</a:t>
            </a:r>
            <a:endParaRPr lang="en-US" altLang="en-US" sz="2800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0000"/>
            </a:pPr>
            <a:r>
              <a:rPr lang="hu-HU" altLang="en-US" sz="2800" dirty="0" smtClean="0">
                <a:solidFill>
                  <a:srgbClr val="FFFFFF"/>
                </a:solidFill>
              </a:rPr>
              <a:t>Ne kérd, hogy álljon fel és mutatkozzon be, vagy viseljen „barátkozó” címkét</a:t>
            </a:r>
            <a:endParaRPr lang="en-US" altLang="en-US" sz="2800" dirty="0">
              <a:solidFill>
                <a:srgbClr val="FFFFFF"/>
              </a:solidFill>
            </a:endParaRPr>
          </a:p>
          <a:p>
            <a:pPr marL="0" indent="0">
              <a:buClr>
                <a:srgbClr val="FF3300"/>
              </a:buClr>
              <a:buSzPct val="160000"/>
            </a:pPr>
            <a:r>
              <a:rPr lang="hu-HU" altLang="en-US" sz="2800" dirty="0" smtClean="0">
                <a:solidFill>
                  <a:srgbClr val="FFFFFF"/>
                </a:solidFill>
              </a:rPr>
              <a:t>Hívd meg </a:t>
            </a:r>
            <a:r>
              <a:rPr lang="hu-HU" altLang="en-US" sz="2800" dirty="0">
                <a:solidFill>
                  <a:srgbClr val="FFFFFF"/>
                </a:solidFill>
              </a:rPr>
              <a:t>szombaton </a:t>
            </a:r>
            <a:r>
              <a:rPr lang="hu-HU" altLang="en-US" sz="2800" dirty="0" smtClean="0">
                <a:solidFill>
                  <a:srgbClr val="FFFFFF"/>
                </a:solidFill>
              </a:rPr>
              <a:t>ebédre őt és családját</a:t>
            </a:r>
            <a:endParaRPr lang="en-US" altLang="en-US" sz="2800" dirty="0"/>
          </a:p>
        </p:txBody>
      </p:sp>
      <p:pic>
        <p:nvPicPr>
          <p:cNvPr id="29700" name="Picture 4" descr="MPj014486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r="72917"/>
          <a:stretch>
            <a:fillRect/>
          </a:stretch>
        </p:blipFill>
        <p:spPr bwMode="auto">
          <a:xfrm>
            <a:off x="6746875" y="0"/>
            <a:ext cx="2397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6781800" y="0"/>
            <a:ext cx="0" cy="6858000"/>
          </a:xfrm>
          <a:prstGeom prst="line">
            <a:avLst/>
          </a:prstGeom>
          <a:noFill/>
          <a:ln w="76200">
            <a:solidFill>
              <a:srgbClr val="78A2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9702" name="Picture 6" descr="MPj022740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95800"/>
            <a:ext cx="15240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MPj0289480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17232"/>
            <a:ext cx="16764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58546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381000" y="5867400"/>
            <a:ext cx="1752600" cy="152400"/>
          </a:xfrm>
          <a:prstGeom prst="rect">
            <a:avLst/>
          </a:prstGeom>
          <a:solidFill>
            <a:srgbClr val="638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>
              <a:solidFill>
                <a:srgbClr val="6600CC"/>
              </a:solidFill>
            </a:endParaRP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3962400" y="6096000"/>
            <a:ext cx="304800" cy="228600"/>
          </a:xfrm>
          <a:prstGeom prst="rect">
            <a:avLst/>
          </a:prstGeom>
          <a:solidFill>
            <a:srgbClr val="638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381000" y="5715000"/>
            <a:ext cx="1752600" cy="762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>
              <a:solidFill>
                <a:srgbClr val="6600CC"/>
              </a:solidFill>
            </a:endParaRPr>
          </a:p>
        </p:txBody>
      </p:sp>
      <p:pic>
        <p:nvPicPr>
          <p:cNvPr id="71688" name="Picture 8" descr="MPj040064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50" y="1916832"/>
            <a:ext cx="4047563" cy="44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638600"/>
            </a:outerShdw>
          </a:effectLst>
        </p:spPr>
        <p:txBody>
          <a:bodyPr/>
          <a:lstStyle/>
          <a:p>
            <a:r>
              <a:rPr lang="hu-HU" altLang="en-US" dirty="0" smtClean="0">
                <a:solidFill>
                  <a:schemeClr val="bg1"/>
                </a:solidFill>
              </a:rPr>
              <a:t>Kis csoport(ok)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6248400" cy="2011363"/>
          </a:xfrm>
          <a:effectLst>
            <a:outerShdw dist="35921" dir="2700000" algn="ctr" rotWithShape="0">
              <a:srgbClr val="638600"/>
            </a:outerShdw>
          </a:effectLst>
        </p:spPr>
        <p:txBody>
          <a:bodyPr>
            <a:normAutofit fontScale="92500" lnSpcReduction="20000"/>
          </a:bodyPr>
          <a:lstStyle/>
          <a:p>
            <a:pPr>
              <a:buClr>
                <a:srgbClr val="FF3300"/>
              </a:buClr>
              <a:buSzPct val="165000"/>
            </a:pPr>
            <a:r>
              <a:rPr lang="hu-HU" altLang="en-US" dirty="0" smtClean="0">
                <a:solidFill>
                  <a:schemeClr val="bg1"/>
                </a:solidFill>
              </a:rPr>
              <a:t>Életre kelni Jézussal</a:t>
            </a:r>
            <a:endParaRPr lang="en-GB" altLang="en-US" dirty="0">
              <a:solidFill>
                <a:schemeClr val="bg1"/>
              </a:solidFill>
            </a:endParaRPr>
          </a:p>
          <a:p>
            <a:pPr>
              <a:buClr>
                <a:srgbClr val="FF3300"/>
              </a:buClr>
              <a:buSzPct val="165000"/>
            </a:pPr>
            <a:r>
              <a:rPr lang="en-GB" altLang="en-US" dirty="0" smtClean="0">
                <a:solidFill>
                  <a:schemeClr val="bg1"/>
                </a:solidFill>
              </a:rPr>
              <a:t>B</a:t>
            </a:r>
            <a:r>
              <a:rPr lang="hu-HU" altLang="en-US" dirty="0" err="1" smtClean="0">
                <a:solidFill>
                  <a:schemeClr val="bg1"/>
                </a:solidFill>
              </a:rPr>
              <a:t>iblia</a:t>
            </a:r>
            <a:r>
              <a:rPr lang="hu-HU" altLang="en-US" dirty="0" smtClean="0">
                <a:solidFill>
                  <a:schemeClr val="bg1"/>
                </a:solidFill>
              </a:rPr>
              <a:t> tanulmányozó </a:t>
            </a:r>
          </a:p>
          <a:p>
            <a:pPr marL="0" indent="0">
              <a:buClr>
                <a:srgbClr val="FF3300"/>
              </a:buClr>
              <a:buSzPct val="165000"/>
              <a:buNone/>
            </a:pPr>
            <a:r>
              <a:rPr lang="hu-HU" altLang="en-US" dirty="0">
                <a:solidFill>
                  <a:schemeClr val="bg1"/>
                </a:solidFill>
              </a:rPr>
              <a:t> </a:t>
            </a:r>
            <a:r>
              <a:rPr lang="hu-HU" altLang="en-US" dirty="0" smtClean="0">
                <a:solidFill>
                  <a:schemeClr val="bg1"/>
                </a:solidFill>
              </a:rPr>
              <a:t>  csoport elfoglalt nőknek</a:t>
            </a:r>
            <a:endParaRPr lang="en-GB" altLang="en-US" dirty="0">
              <a:solidFill>
                <a:schemeClr val="bg1"/>
              </a:solidFill>
            </a:endParaRPr>
          </a:p>
          <a:p>
            <a:pPr>
              <a:buClr>
                <a:srgbClr val="FF3300"/>
              </a:buClr>
              <a:buSzPct val="165000"/>
            </a:pPr>
            <a:r>
              <a:rPr lang="hu-HU" altLang="en-US" dirty="0" smtClean="0">
                <a:solidFill>
                  <a:schemeClr val="bg1"/>
                </a:solidFill>
              </a:rPr>
              <a:t>Jézushoz vezető út</a:t>
            </a:r>
            <a:endParaRPr lang="en-GB" altLang="en-US" dirty="0">
              <a:solidFill>
                <a:schemeClr val="bg1"/>
              </a:solidFill>
            </a:endParaRPr>
          </a:p>
        </p:txBody>
      </p:sp>
      <p:pic>
        <p:nvPicPr>
          <p:cNvPr id="71689" name="Picture 9" descr="MPj017860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21875" r="10417" b="15625"/>
          <a:stretch>
            <a:fillRect/>
          </a:stretch>
        </p:blipFill>
        <p:spPr bwMode="auto">
          <a:xfrm>
            <a:off x="1257300" y="4760118"/>
            <a:ext cx="3276600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0" name="Picture 10" descr="MPj040334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9677" r="54839" b="12903"/>
          <a:stretch>
            <a:fillRect/>
          </a:stretch>
        </p:blipFill>
        <p:spPr bwMode="auto">
          <a:xfrm>
            <a:off x="7924800" y="2514600"/>
            <a:ext cx="990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1" name="Picture 11" descr="MPj0403348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6" r="16129" b="27420"/>
          <a:stretch>
            <a:fillRect/>
          </a:stretch>
        </p:blipFill>
        <p:spPr bwMode="auto">
          <a:xfrm>
            <a:off x="7162800" y="3505200"/>
            <a:ext cx="990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4533900" y="6400800"/>
            <a:ext cx="533400" cy="3810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4798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990600"/>
          </a:xfrm>
          <a:effectLst>
            <a:outerShdw dist="35921" dir="2700000" algn="ctr" rotWithShape="0">
              <a:srgbClr val="638600"/>
            </a:outerShdw>
          </a:effectLst>
        </p:spPr>
        <p:txBody>
          <a:bodyPr/>
          <a:lstStyle/>
          <a:p>
            <a:r>
              <a:rPr lang="hu-HU" altLang="en-US" sz="5400" dirty="0" smtClean="0">
                <a:solidFill>
                  <a:schemeClr val="bg1"/>
                </a:solidFill>
              </a:rPr>
              <a:t>Keserűség és</a:t>
            </a:r>
            <a:r>
              <a:rPr lang="en-GB" altLang="en-US" sz="5400" dirty="0" smtClean="0">
                <a:solidFill>
                  <a:schemeClr val="bg1"/>
                </a:solidFill>
              </a:rPr>
              <a:t> </a:t>
            </a:r>
            <a:r>
              <a:rPr lang="hu-HU" altLang="en-US" sz="5400" dirty="0" err="1">
                <a:solidFill>
                  <a:schemeClr val="bg1"/>
                </a:solidFill>
              </a:rPr>
              <a:t>f</a:t>
            </a:r>
            <a:r>
              <a:rPr lang="en-GB" altLang="en-US" sz="5400" dirty="0" err="1" smtClean="0">
                <a:solidFill>
                  <a:schemeClr val="bg1"/>
                </a:solidFill>
              </a:rPr>
              <a:t>rus</a:t>
            </a:r>
            <a:r>
              <a:rPr lang="hu-HU" altLang="en-US" sz="5400" dirty="0" smtClean="0">
                <a:solidFill>
                  <a:schemeClr val="bg1"/>
                </a:solidFill>
              </a:rPr>
              <a:t>z</a:t>
            </a:r>
            <a:r>
              <a:rPr lang="en-GB" altLang="en-US" sz="5400" dirty="0" err="1" smtClean="0">
                <a:solidFill>
                  <a:schemeClr val="bg1"/>
                </a:solidFill>
              </a:rPr>
              <a:t>tr</a:t>
            </a:r>
            <a:r>
              <a:rPr lang="hu-HU" altLang="en-US" sz="5400" dirty="0" err="1" smtClean="0">
                <a:solidFill>
                  <a:schemeClr val="bg1"/>
                </a:solidFill>
              </a:rPr>
              <a:t>áció</a:t>
            </a:r>
            <a:endParaRPr lang="en-GB" altLang="en-US" sz="5400" dirty="0">
              <a:solidFill>
                <a:schemeClr val="bg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32038"/>
            <a:ext cx="4572000" cy="4525962"/>
          </a:xfrm>
        </p:spPr>
        <p:txBody>
          <a:bodyPr/>
          <a:lstStyle/>
          <a:p>
            <a:pPr>
              <a:buClr>
                <a:srgbClr val="FF3300"/>
              </a:buClr>
              <a:buSzPct val="160000"/>
            </a:pPr>
            <a:r>
              <a:rPr lang="hu-HU" altLang="en-US" dirty="0" smtClean="0">
                <a:solidFill>
                  <a:schemeClr val="bg1"/>
                </a:solidFill>
              </a:rPr>
              <a:t>Ne reagálj</a:t>
            </a:r>
            <a:r>
              <a:rPr lang="en-GB" altLang="en-US" dirty="0" smtClean="0">
                <a:solidFill>
                  <a:schemeClr val="bg1"/>
                </a:solidFill>
              </a:rPr>
              <a:t> </a:t>
            </a:r>
            <a:endParaRPr lang="en-GB" altLang="en-US" dirty="0">
              <a:solidFill>
                <a:schemeClr val="bg1"/>
              </a:solidFill>
            </a:endParaRPr>
          </a:p>
          <a:p>
            <a:pPr>
              <a:buClr>
                <a:srgbClr val="FF3300"/>
              </a:buClr>
              <a:buSzPct val="160000"/>
            </a:pPr>
            <a:r>
              <a:rPr lang="hu-HU" altLang="en-US" dirty="0" smtClean="0">
                <a:solidFill>
                  <a:schemeClr val="bg1"/>
                </a:solidFill>
              </a:rPr>
              <a:t>Légy türelmes és hallgasd meg</a:t>
            </a:r>
            <a:endParaRPr lang="en-GB" altLang="en-US" dirty="0">
              <a:solidFill>
                <a:schemeClr val="bg1"/>
              </a:solidFill>
            </a:endParaRPr>
          </a:p>
          <a:p>
            <a:pPr>
              <a:buClr>
                <a:srgbClr val="FF3300"/>
              </a:buClr>
              <a:buSzPct val="160000"/>
            </a:pPr>
            <a:r>
              <a:rPr lang="hu-HU" altLang="en-US" dirty="0" smtClean="0">
                <a:solidFill>
                  <a:schemeClr val="bg1"/>
                </a:solidFill>
              </a:rPr>
              <a:t>Ismerd el, hogy a gyülekezet nem tökéletes</a:t>
            </a:r>
            <a:endParaRPr lang="en-GB" altLang="en-US" dirty="0">
              <a:solidFill>
                <a:schemeClr val="bg1"/>
              </a:solidFill>
            </a:endParaRPr>
          </a:p>
          <a:p>
            <a:pPr>
              <a:buClr>
                <a:srgbClr val="FF3300"/>
              </a:buClr>
              <a:buSzPct val="160000"/>
            </a:pPr>
            <a:r>
              <a:rPr lang="hu-HU" altLang="en-US" dirty="0" smtClean="0">
                <a:solidFill>
                  <a:schemeClr val="bg1"/>
                </a:solidFill>
              </a:rPr>
              <a:t>Ne javítsd ki csak figyelj!</a:t>
            </a:r>
            <a:endParaRPr lang="en-GB" altLang="en-US" dirty="0">
              <a:solidFill>
                <a:schemeClr val="bg1"/>
              </a:solidFill>
            </a:endParaRPr>
          </a:p>
        </p:txBody>
      </p:sp>
      <p:pic>
        <p:nvPicPr>
          <p:cNvPr id="73733" name="Picture 5" descr="MPj028949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4800"/>
            <a:ext cx="36576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4" name="Picture 6" descr="MPj028949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657600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12086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borg2.com/BibleNT/42-Luke/Luke-A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652" cy="685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8964" y="0"/>
            <a:ext cx="3106688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 err="1" smtClean="0"/>
              <a:t>Luk</a:t>
            </a:r>
            <a:r>
              <a:rPr lang="hu-HU" dirty="0" smtClean="0"/>
              <a:t>ács</a:t>
            </a:r>
            <a:r>
              <a:rPr lang="en-GB" dirty="0" smtClean="0"/>
              <a:t> 15:8,9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8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 descr="MPj014486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r="72917"/>
          <a:stretch>
            <a:fillRect/>
          </a:stretch>
        </p:blipFill>
        <p:spPr bwMode="auto">
          <a:xfrm>
            <a:off x="6746875" y="0"/>
            <a:ext cx="2397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6781800" y="0"/>
            <a:ext cx="0" cy="6858000"/>
          </a:xfrm>
          <a:prstGeom prst="line">
            <a:avLst/>
          </a:prstGeom>
          <a:noFill/>
          <a:ln w="76200">
            <a:solidFill>
              <a:srgbClr val="78A2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0732" name="Picture 12" descr="MPj022740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953000"/>
            <a:ext cx="15240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6781800" cy="990600"/>
          </a:xfrm>
        </p:spPr>
        <p:txBody>
          <a:bodyPr/>
          <a:lstStyle/>
          <a:p>
            <a:r>
              <a:rPr lang="hu-HU" altLang="en-US" dirty="0" smtClean="0">
                <a:solidFill>
                  <a:schemeClr val="bg1"/>
                </a:solidFill>
              </a:rPr>
              <a:t>További találkozások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6172200" cy="4648200"/>
          </a:xfrm>
          <a:effectLst>
            <a:outerShdw dist="35921" dir="2700000" algn="ctr" rotWithShape="0">
              <a:srgbClr val="638600"/>
            </a:outerShdw>
          </a:effectLst>
        </p:spPr>
        <p:txBody>
          <a:bodyPr/>
          <a:lstStyle/>
          <a:p>
            <a:pPr marL="0" indent="0">
              <a:buClr>
                <a:srgbClr val="FF3300"/>
              </a:buClr>
              <a:buSzPct val="165000"/>
            </a:pPr>
            <a:r>
              <a:rPr lang="hu-HU" altLang="en-US" sz="2800" dirty="0" smtClean="0">
                <a:solidFill>
                  <a:schemeClr val="bg1"/>
                </a:solidFill>
              </a:rPr>
              <a:t>Tápláld és neveld azokat a nőket akik elhagyták a gyülekezetet, hogy még egyszer ez ne történjen meg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marL="0" indent="0">
              <a:buClr>
                <a:srgbClr val="FF3300"/>
              </a:buClr>
              <a:buSzPct val="165000"/>
              <a:buFontTx/>
              <a:buNone/>
            </a:pPr>
            <a:endParaRPr lang="en-US" altLang="en-US" sz="700" dirty="0">
              <a:solidFill>
                <a:schemeClr val="bg1"/>
              </a:solidFill>
            </a:endParaRPr>
          </a:p>
          <a:p>
            <a:pPr marL="0" indent="0">
              <a:buClr>
                <a:srgbClr val="FF3300"/>
              </a:buClr>
              <a:buSzPct val="165000"/>
            </a:pPr>
            <a:r>
              <a:rPr lang="hu-HU" altLang="en-US" sz="2800" dirty="0" smtClean="0">
                <a:solidFill>
                  <a:schemeClr val="bg1"/>
                </a:solidFill>
              </a:rPr>
              <a:t>Vond be az újonnan visszatérteket a  szolgálatba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marL="0" indent="0">
              <a:buClr>
                <a:srgbClr val="FF3300"/>
              </a:buClr>
              <a:buSzPct val="165000"/>
              <a:buFontTx/>
              <a:buNone/>
            </a:pPr>
            <a:endParaRPr lang="en-US" altLang="en-US" sz="700" dirty="0">
              <a:solidFill>
                <a:schemeClr val="bg1"/>
              </a:solidFill>
            </a:endParaRPr>
          </a:p>
          <a:p>
            <a:pPr marL="0" indent="0">
              <a:buClr>
                <a:srgbClr val="FF3300"/>
              </a:buClr>
              <a:buSzPct val="165000"/>
            </a:pPr>
            <a:r>
              <a:rPr lang="hu-HU" altLang="en-US" sz="2800" dirty="0" smtClean="0">
                <a:solidFill>
                  <a:schemeClr val="bg1"/>
                </a:solidFill>
              </a:rPr>
              <a:t>Dicsérd Istent a szolgálatban nyert áldásokért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pic>
        <p:nvPicPr>
          <p:cNvPr id="30730" name="Picture 10" descr="MPj0289495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86400"/>
            <a:ext cx="1752600" cy="11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MPj0289480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7200"/>
            <a:ext cx="16764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69594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3.bp.blogspot.com/-e74Elz7jUyI/Ud6uWmFxFZI/AAAAAAAAFKM/IaZ4Y65319g/s1600/417955_391769164269221_83346209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" y="0"/>
            <a:ext cx="9144000" cy="685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097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764704"/>
            <a:ext cx="39604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3300"/>
              </a:buClr>
              <a:buSzPct val="160000"/>
              <a:buFontTx/>
              <a:buChar char="•"/>
            </a:pPr>
            <a:r>
              <a:rPr lang="hu-HU" altLang="en-US" sz="2400" dirty="0" smtClean="0">
                <a:solidFill>
                  <a:schemeClr val="bg1"/>
                </a:solidFill>
              </a:rPr>
              <a:t>Néha csak egy kapcsolatba kerül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>
              <a:buClr>
                <a:srgbClr val="FF3300"/>
              </a:buClr>
              <a:buSzPct val="160000"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>
              <a:buClr>
                <a:srgbClr val="FF3300"/>
              </a:buClr>
              <a:buSzPct val="160000"/>
              <a:buFontTx/>
              <a:buChar char="•"/>
            </a:pPr>
            <a:r>
              <a:rPr lang="hu-HU" altLang="en-US" sz="2400" dirty="0" smtClean="0">
                <a:solidFill>
                  <a:schemeClr val="bg1"/>
                </a:solidFill>
              </a:rPr>
              <a:t>A legtöbbnek időre van szüksége, hogy meggyógyuljon</a:t>
            </a:r>
            <a:r>
              <a:rPr lang="en-US" altLang="en-US" sz="2400" dirty="0" smtClean="0">
                <a:solidFill>
                  <a:schemeClr val="bg1"/>
                </a:solidFill>
              </a:rPr>
              <a:t>, </a:t>
            </a:r>
            <a:r>
              <a:rPr lang="hu-HU" altLang="en-US" sz="2400" dirty="0" smtClean="0">
                <a:solidFill>
                  <a:schemeClr val="bg1"/>
                </a:solidFill>
              </a:rPr>
              <a:t>hogy tudják a gyülekezet  törődik velük</a:t>
            </a:r>
            <a:r>
              <a:rPr lang="en-US" altLang="en-US" sz="2400" dirty="0" smtClean="0">
                <a:solidFill>
                  <a:schemeClr val="bg1"/>
                </a:solidFill>
              </a:rPr>
              <a:t>,</a:t>
            </a:r>
            <a:r>
              <a:rPr lang="hu-HU" altLang="en-US" sz="2400" dirty="0" smtClean="0">
                <a:solidFill>
                  <a:schemeClr val="bg1"/>
                </a:solidFill>
              </a:rPr>
              <a:t> és hogy növekedjenek az Istennel és más tagokkal való kapcsolatukban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</a:p>
          <a:p>
            <a:pPr>
              <a:buClr>
                <a:srgbClr val="FF3300"/>
              </a:buClr>
              <a:buSzPct val="160000"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>
              <a:buClr>
                <a:srgbClr val="FF3300"/>
              </a:buClr>
              <a:buSzPct val="160000"/>
              <a:buFontTx/>
              <a:buChar char="•"/>
            </a:pPr>
            <a:r>
              <a:rPr lang="hu-HU" altLang="en-US" sz="2400" dirty="0" smtClean="0">
                <a:solidFill>
                  <a:schemeClr val="bg1"/>
                </a:solidFill>
              </a:rPr>
              <a:t>Minél tovább volt távol valaki a gyülekezettől</a:t>
            </a:r>
            <a:r>
              <a:rPr lang="en-US" altLang="en-US" sz="2400" dirty="0" smtClean="0">
                <a:solidFill>
                  <a:schemeClr val="bg1"/>
                </a:solidFill>
              </a:rPr>
              <a:t>, </a:t>
            </a:r>
            <a:r>
              <a:rPr lang="hu-HU" altLang="en-US" sz="2400" dirty="0" smtClean="0">
                <a:solidFill>
                  <a:schemeClr val="bg1"/>
                </a:solidFill>
              </a:rPr>
              <a:t>annál több időbe telik, hogy visszajöjjön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www.thirstyforjesus.org/Websites/sttimothylcms/Images/Welcom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89041"/>
            <a:ext cx="3524937" cy="270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2.bp.blogspot.com/-Vf6yVXL-UIU/Uh5-6guqFEI/AAAAAAAAAlg/XQ5T-0rQikc/s1600/Welcome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44" y="3501008"/>
            <a:ext cx="3531507" cy="264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084168" y="279221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Isten hozott!</a:t>
            </a:r>
            <a:endParaRPr lang="hu-H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374980" y="6131998"/>
            <a:ext cx="3337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Ez a te helyed…</a:t>
            </a:r>
          </a:p>
          <a:p>
            <a:r>
              <a:rPr lang="hu-HU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Itt mindig szívesen látunk…</a:t>
            </a:r>
          </a:p>
          <a:p>
            <a:r>
              <a:rPr lang="hu-HU" dirty="0"/>
              <a:t> </a:t>
            </a:r>
            <a:r>
              <a:rPr lang="hu-HU" dirty="0" smtClean="0"/>
              <a:t>   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25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856" y="3572212"/>
            <a:ext cx="5440161" cy="3108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28650" indent="-628650">
              <a:buFontTx/>
              <a:buNone/>
            </a:pPr>
            <a:r>
              <a:rPr lang="en-US" altLang="en-US" sz="2800" dirty="0" smtClean="0">
                <a:solidFill>
                  <a:srgbClr val="6600CC"/>
                </a:solidFill>
                <a:latin typeface="+mj-lt"/>
              </a:rPr>
              <a:t>A. </a:t>
            </a:r>
            <a:r>
              <a:rPr lang="hu-HU" altLang="en-US" sz="2800" dirty="0" smtClean="0">
                <a:solidFill>
                  <a:srgbClr val="6600CC"/>
                </a:solidFill>
                <a:latin typeface="+mj-lt"/>
              </a:rPr>
              <a:t>Beszélj a lelkésszel</a:t>
            </a:r>
            <a:endParaRPr lang="en-US" altLang="en-US" sz="2800" dirty="0" smtClean="0">
              <a:solidFill>
                <a:srgbClr val="6600CC"/>
              </a:solidFill>
              <a:latin typeface="+mj-lt"/>
            </a:endParaRPr>
          </a:p>
          <a:p>
            <a:pPr marL="628650" indent="-628650">
              <a:buFontTx/>
              <a:buNone/>
            </a:pPr>
            <a:r>
              <a:rPr lang="en-US" altLang="en-US" sz="2800" dirty="0" smtClean="0">
                <a:solidFill>
                  <a:srgbClr val="6600CC"/>
                </a:solidFill>
                <a:latin typeface="+mj-lt"/>
              </a:rPr>
              <a:t>B. </a:t>
            </a:r>
            <a:r>
              <a:rPr lang="hu-HU" altLang="en-US" sz="2800" dirty="0" smtClean="0">
                <a:solidFill>
                  <a:srgbClr val="6600CC"/>
                </a:solidFill>
                <a:latin typeface="+mj-lt"/>
              </a:rPr>
              <a:t>Gyűjtsd össze az adatokat</a:t>
            </a:r>
            <a:endParaRPr lang="en-US" altLang="en-US" sz="2800" dirty="0" smtClean="0">
              <a:solidFill>
                <a:srgbClr val="6600CC"/>
              </a:solidFill>
              <a:latin typeface="+mj-lt"/>
            </a:endParaRPr>
          </a:p>
          <a:p>
            <a:pPr marL="628650" indent="-628650">
              <a:buFontTx/>
              <a:buNone/>
            </a:pPr>
            <a:r>
              <a:rPr lang="en-US" altLang="en-US" sz="2800" dirty="0" smtClean="0">
                <a:solidFill>
                  <a:srgbClr val="6600CC"/>
                </a:solidFill>
                <a:latin typeface="+mj-lt"/>
              </a:rPr>
              <a:t>C. </a:t>
            </a:r>
            <a:r>
              <a:rPr lang="hu-HU" altLang="en-US" sz="2800" dirty="0" smtClean="0">
                <a:solidFill>
                  <a:srgbClr val="6600CC"/>
                </a:solidFill>
                <a:latin typeface="+mj-lt"/>
              </a:rPr>
              <a:t>Beszélj a gyülekezeti bizottsággal</a:t>
            </a:r>
            <a:endParaRPr lang="en-US" altLang="en-US" sz="2800" dirty="0" smtClean="0">
              <a:solidFill>
                <a:srgbClr val="6600CC"/>
              </a:solidFill>
              <a:latin typeface="+mj-lt"/>
            </a:endParaRPr>
          </a:p>
          <a:p>
            <a:pPr marL="628650" indent="-628650">
              <a:buFontTx/>
              <a:buNone/>
            </a:pPr>
            <a:r>
              <a:rPr lang="en-US" altLang="en-US" sz="2800" dirty="0" smtClean="0">
                <a:solidFill>
                  <a:srgbClr val="6600CC"/>
                </a:solidFill>
                <a:latin typeface="+mj-lt"/>
              </a:rPr>
              <a:t>D. </a:t>
            </a:r>
            <a:r>
              <a:rPr lang="hu-HU" altLang="en-US" sz="2800" dirty="0" smtClean="0">
                <a:solidFill>
                  <a:srgbClr val="6600CC"/>
                </a:solidFill>
                <a:latin typeface="+mj-lt"/>
              </a:rPr>
              <a:t>Mutasd be a tervet a gyülekezetnek</a:t>
            </a:r>
            <a:endParaRPr lang="en-US" altLang="en-US" sz="2800" dirty="0" smtClean="0">
              <a:solidFill>
                <a:srgbClr val="6600CC"/>
              </a:solidFill>
              <a:latin typeface="+mj-lt"/>
            </a:endParaRPr>
          </a:p>
          <a:p>
            <a:pPr marL="628650" indent="-628650">
              <a:buFontTx/>
              <a:buNone/>
            </a:pPr>
            <a:r>
              <a:rPr lang="en-US" altLang="en-US" sz="2800" dirty="0" smtClean="0">
                <a:solidFill>
                  <a:srgbClr val="6600CC"/>
                </a:solidFill>
                <a:latin typeface="+mj-lt"/>
              </a:rPr>
              <a:t>E. </a:t>
            </a:r>
            <a:r>
              <a:rPr lang="hu-HU" altLang="en-US" sz="2800" dirty="0" smtClean="0">
                <a:solidFill>
                  <a:srgbClr val="6600CC"/>
                </a:solidFill>
                <a:latin typeface="+mj-lt"/>
              </a:rPr>
              <a:t>Alakíts csoportot a korábbi tagok visszavezetése érdekében</a:t>
            </a:r>
            <a:endParaRPr lang="en-US" altLang="en-US" sz="2800" dirty="0">
              <a:solidFill>
                <a:srgbClr val="6600CC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99602" y="1532167"/>
            <a:ext cx="431641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u-HU" sz="2800" dirty="0" smtClean="0">
                <a:solidFill>
                  <a:srgbClr val="6600CC"/>
                </a:solidFill>
                <a:latin typeface="+mj-lt"/>
              </a:rPr>
              <a:t>Hogyan kezdjük?</a:t>
            </a:r>
            <a:endParaRPr lang="en-GB" sz="2800" dirty="0">
              <a:latin typeface="+mj-lt"/>
            </a:endParaRPr>
          </a:p>
        </p:txBody>
      </p:sp>
      <p:pic>
        <p:nvPicPr>
          <p:cNvPr id="8194" name="Picture 2" descr="http://www.reikicouncil.com/images/Woman-on-Phon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7" y="689194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MPj028489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7" y="3279994"/>
            <a:ext cx="2495550" cy="2132013"/>
          </a:xfrm>
          <a:prstGeom prst="rect">
            <a:avLst/>
          </a:prstGeom>
          <a:noFill/>
          <a:effectLst>
            <a:outerShdw dist="89803" dir="2700000" algn="ctr" rotWithShape="0">
              <a:srgbClr val="78A2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95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520785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E73535"/>
              </a:buClr>
              <a:buSzPct val="160000"/>
            </a:pPr>
            <a:r>
              <a:rPr lang="hu-HU" altLang="en-US" sz="2800" b="1" dirty="0" smtClean="0">
                <a:solidFill>
                  <a:schemeClr val="bg1"/>
                </a:solidFill>
                <a:latin typeface="+mj-lt"/>
              </a:rPr>
              <a:t>A szolgálat vezetője</a:t>
            </a:r>
            <a:r>
              <a:rPr lang="en-US" altLang="en-US" sz="2800" b="1" dirty="0" smtClean="0">
                <a:solidFill>
                  <a:schemeClr val="bg1"/>
                </a:solidFill>
                <a:latin typeface="+mj-lt"/>
              </a:rPr>
              <a:t>—</a:t>
            </a:r>
            <a:r>
              <a:rPr lang="hu-HU" altLang="en-US" sz="2800" b="1" dirty="0" smtClean="0">
                <a:solidFill>
                  <a:schemeClr val="bg1"/>
                </a:solidFill>
                <a:latin typeface="+mj-lt"/>
              </a:rPr>
              <a:t>Egy olyan nő akinek van látása a visszahódítással kapcsolatban és a vezetés ajándékával rendelkezik</a:t>
            </a:r>
            <a:endParaRPr lang="en-US" altLang="en-US" sz="2800" b="1" dirty="0" smtClean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E73535"/>
              </a:buClr>
              <a:buSzPct val="160000"/>
            </a:pPr>
            <a:endParaRPr lang="en-US" altLang="en-US" sz="2800" b="1" dirty="0" smtClean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E73535"/>
              </a:buClr>
              <a:buSzPct val="160000"/>
            </a:pPr>
            <a:r>
              <a:rPr lang="en-US" altLang="en-US" sz="2800" b="1" dirty="0" smtClean="0">
                <a:solidFill>
                  <a:schemeClr val="bg1"/>
                </a:solidFill>
                <a:latin typeface="+mj-lt"/>
              </a:rPr>
              <a:t>Bibl</a:t>
            </a:r>
            <a:r>
              <a:rPr lang="hu-HU" altLang="en-US" sz="2800" b="1" dirty="0" err="1" smtClean="0">
                <a:solidFill>
                  <a:schemeClr val="bg1"/>
                </a:solidFill>
                <a:latin typeface="+mj-lt"/>
              </a:rPr>
              <a:t>ia</a:t>
            </a:r>
            <a:r>
              <a:rPr lang="hu-HU" altLang="en-US" sz="2800" b="1" dirty="0" smtClean="0">
                <a:solidFill>
                  <a:schemeClr val="bg1"/>
                </a:solidFill>
                <a:latin typeface="+mj-lt"/>
              </a:rPr>
              <a:t> tanulmányozó csoport – egy olyan nő aki rendelkezik a tanítás ajándékával, ill. képes kis csoportot vezetni biblia tanulmányozásban</a:t>
            </a:r>
            <a:endParaRPr lang="en-US" alt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40466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+mj-lt"/>
              </a:rPr>
              <a:t>A visszavezető csoport szolgálata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218" name="Picture 2" descr="http://media-cache-ec0.pinimg.com/236x/2d/f5/c6/2df5c60c343c24a26593c1ff722327b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604" y="1050994"/>
            <a:ext cx="3379626" cy="2233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247studios.org/pixell/html/images/women-in-ministry-with-bible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604" y="3721387"/>
            <a:ext cx="3379626" cy="2171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92696"/>
            <a:ext cx="4824536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Clr>
                <a:srgbClr val="E73535"/>
              </a:buClr>
              <a:buSzPct val="160000"/>
            </a:pPr>
            <a:r>
              <a:rPr lang="hu-HU" altLang="en-US" sz="2800" b="1" u="sng" dirty="0" smtClean="0">
                <a:solidFill>
                  <a:srgbClr val="FFFFFF"/>
                </a:solidFill>
                <a:latin typeface="+mj-lt"/>
              </a:rPr>
              <a:t>A szolgálatot vezető helyettese:</a:t>
            </a:r>
            <a:r>
              <a:rPr lang="hu-HU" altLang="en-US" sz="2800" b="1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hu-HU" altLang="en-US" sz="2800" dirty="0">
                <a:solidFill>
                  <a:srgbClr val="FFFFFF"/>
                </a:solidFill>
                <a:latin typeface="+mj-lt"/>
              </a:rPr>
              <a:t>H</a:t>
            </a:r>
            <a:r>
              <a:rPr lang="hu-HU" altLang="en-US" sz="2800" dirty="0" smtClean="0">
                <a:solidFill>
                  <a:srgbClr val="FFFFFF"/>
                </a:solidFill>
                <a:latin typeface="+mj-lt"/>
              </a:rPr>
              <a:t>ivatali feladatokban jártas és segíti a vezetőt a szolgálat részleteinek intézésében</a:t>
            </a:r>
            <a:r>
              <a:rPr lang="en-US" altLang="en-US" sz="2800" dirty="0" smtClean="0">
                <a:solidFill>
                  <a:srgbClr val="FFFFFF"/>
                </a:solidFill>
                <a:latin typeface="+mj-lt"/>
              </a:rPr>
              <a:t> </a:t>
            </a:r>
          </a:p>
          <a:p>
            <a:pPr>
              <a:buClr>
                <a:srgbClr val="E73535"/>
              </a:buClr>
              <a:buSzPct val="160000"/>
              <a:buFontTx/>
              <a:buNone/>
            </a:pPr>
            <a:endParaRPr lang="en-US" altLang="en-US" sz="2800" dirty="0" smtClean="0">
              <a:solidFill>
                <a:srgbClr val="FFFFFF"/>
              </a:solidFill>
              <a:latin typeface="+mj-lt"/>
            </a:endParaRPr>
          </a:p>
          <a:p>
            <a:pPr>
              <a:buClr>
                <a:srgbClr val="E73535"/>
              </a:buClr>
              <a:buSzPct val="160000"/>
            </a:pPr>
            <a:r>
              <a:rPr lang="hu-HU" altLang="en-US" sz="2800" b="1" u="sng" dirty="0" smtClean="0">
                <a:solidFill>
                  <a:srgbClr val="FFFFFF"/>
                </a:solidFill>
                <a:latin typeface="+mj-lt"/>
              </a:rPr>
              <a:t>Adat felelős:</a:t>
            </a:r>
            <a:r>
              <a:rPr lang="en-US" altLang="en-US" sz="2800" b="1" u="sng" dirty="0" smtClean="0">
                <a:solidFill>
                  <a:srgbClr val="FFFFFF"/>
                </a:solidFill>
                <a:latin typeface="+mj-lt"/>
              </a:rPr>
              <a:t> </a:t>
            </a:r>
            <a:endParaRPr lang="hu-HU" altLang="en-US" sz="2800" b="1" u="sng" dirty="0" smtClean="0">
              <a:solidFill>
                <a:srgbClr val="FFFFFF"/>
              </a:solidFill>
              <a:latin typeface="+mj-lt"/>
            </a:endParaRPr>
          </a:p>
          <a:p>
            <a:pPr>
              <a:buClr>
                <a:srgbClr val="E73535"/>
              </a:buClr>
              <a:buSzPct val="160000"/>
            </a:pPr>
            <a:r>
              <a:rPr lang="hu-HU" altLang="en-US" sz="2800" dirty="0" smtClean="0">
                <a:solidFill>
                  <a:srgbClr val="FFFFFF"/>
                </a:solidFill>
                <a:latin typeface="+mj-lt"/>
              </a:rPr>
              <a:t>Részletek vezetésében jártas, felveszi az adatbázisba azok nevét akik</a:t>
            </a:r>
            <a:r>
              <a:rPr lang="en-US" altLang="en-US" sz="28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hu-HU" altLang="en-US" sz="2800" dirty="0" err="1" smtClean="0">
                <a:solidFill>
                  <a:srgbClr val="FFFFFF"/>
                </a:solidFill>
                <a:latin typeface="+mj-lt"/>
              </a:rPr>
              <a:t>mentorálás</a:t>
            </a:r>
            <a:r>
              <a:rPr lang="hu-HU" altLang="en-US" sz="2800" dirty="0" smtClean="0">
                <a:solidFill>
                  <a:srgbClr val="FFFFFF"/>
                </a:solidFill>
                <a:latin typeface="+mj-lt"/>
              </a:rPr>
              <a:t> alatt állnak és nyomon követi a hiányzó tagokat</a:t>
            </a:r>
            <a:endParaRPr lang="en-US" altLang="en-US" sz="28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0244" name="Picture 4" descr="http://faculty.etsu.edu/gardnerr/computer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946" y="674313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3.bp.blogspot.com/-4yCljK7O-c0/UD-zLBRgWDI/AAAAAAAAAKU/id9rWtpD9KQ/s1600/35824-clip-art-graphic-of-a-sky-blue-guy-character-holding-a-bar-graph-chart-by-jester-ar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94" y="3369221"/>
            <a:ext cx="2586454" cy="25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8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548680"/>
            <a:ext cx="4572000" cy="452431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Clr>
                <a:srgbClr val="E73535"/>
              </a:buClr>
              <a:buSzPct val="160000"/>
            </a:pPr>
            <a:r>
              <a:rPr lang="en-US" altLang="en-US" sz="3200" b="1" u="sng" dirty="0" smtClean="0">
                <a:solidFill>
                  <a:srgbClr val="FFFFFF"/>
                </a:solidFill>
                <a:latin typeface="+mj-lt"/>
              </a:rPr>
              <a:t>E</a:t>
            </a:r>
            <a:r>
              <a:rPr lang="hu-HU" altLang="en-US" sz="3200" b="1" u="sng" dirty="0" err="1" smtClean="0">
                <a:solidFill>
                  <a:srgbClr val="FFFFFF"/>
                </a:solidFill>
                <a:latin typeface="+mj-lt"/>
              </a:rPr>
              <a:t>semény</a:t>
            </a:r>
            <a:r>
              <a:rPr lang="hu-HU" altLang="en-US" sz="3200" b="1" u="sng" dirty="0" smtClean="0">
                <a:solidFill>
                  <a:srgbClr val="FFFFFF"/>
                </a:solidFill>
                <a:latin typeface="+mj-lt"/>
              </a:rPr>
              <a:t> szervező</a:t>
            </a:r>
            <a:r>
              <a:rPr lang="hu-HU" altLang="en-US" sz="3200" u="sng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hu-HU" altLang="en-US" sz="3200" dirty="0" smtClean="0">
                <a:solidFill>
                  <a:srgbClr val="FFFFFF"/>
                </a:solidFill>
                <a:latin typeface="+mj-lt"/>
              </a:rPr>
              <a:t>Vendégszeretet és ügyintézés ajándékával rendelkezik a társasági összejövetelek összehangolásával kapcsolatban, melyekre a hiányzó tagokat hívják meg.</a:t>
            </a:r>
            <a:endParaRPr lang="en-US" altLang="en-US" sz="32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1266" name="Picture 2" descr="http://debdebbarak.files.wordpress.com/2013/05/hospitalit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16803"/>
            <a:ext cx="2857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thecrossroads.org/wp-content/uploads/2014/08/womens-ministry-flower-header1-623x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26777"/>
            <a:ext cx="811408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2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1020</Words>
  <Application>Microsoft Office PowerPoint</Application>
  <PresentationFormat>Diavetítés a képernyőre (4:3 oldalarány)</PresentationFormat>
  <Paragraphs>209</Paragraphs>
  <Slides>30</Slides>
  <Notes>30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1" baseType="lpstr">
      <vt:lpstr>Office Theme</vt:lpstr>
      <vt:lpstr>Korábbi tagok  visszavezetése Jézushoz</vt:lpstr>
      <vt:lpstr>PowerPoint bemutató</vt:lpstr>
      <vt:lpstr>Lukács 15:8,9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Egy hatékony szolgálat csapatának a következőket kell megtennie:</vt:lpstr>
      <vt:lpstr>A hiányzók szolgálata</vt:lpstr>
      <vt:lpstr>Gyakori okok amiért a nők abbahagyják a gyülekezetbe járást </vt:lpstr>
      <vt:lpstr>PowerPoint bemutató</vt:lpstr>
      <vt:lpstr>A gyógyítás folyamata</vt:lpstr>
      <vt:lpstr>Barátokat szerezni</vt:lpstr>
      <vt:lpstr>Barátokat szerezni</vt:lpstr>
      <vt:lpstr>Hogyan  mutasd meg törődésedet?</vt:lpstr>
      <vt:lpstr>PowerPoint bemutató</vt:lpstr>
      <vt:lpstr>Egy barát jellemzői</vt:lpstr>
      <vt:lpstr>Más szempontokat is figyelembe kell venni: </vt:lpstr>
      <vt:lpstr>PowerPoint bemutató</vt:lpstr>
      <vt:lpstr>Megújítani a Krisztus melletti elköteleződést</vt:lpstr>
      <vt:lpstr>Meghívás  Jézus elfogadására </vt:lpstr>
      <vt:lpstr>Visszatérés a gyülekezetbe</vt:lpstr>
      <vt:lpstr>Kis csoport(ok)</vt:lpstr>
      <vt:lpstr>Keserűség és frusztráció</vt:lpstr>
      <vt:lpstr>További találkozások</vt:lpstr>
    </vt:vector>
  </TitlesOfParts>
  <Company>Seventh-Day Adventists, Trans-European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 Sanches-Schutte</dc:creator>
  <cp:lastModifiedBy>Vicus</cp:lastModifiedBy>
  <cp:revision>120</cp:revision>
  <dcterms:created xsi:type="dcterms:W3CDTF">2014-10-11T17:01:32Z</dcterms:created>
  <dcterms:modified xsi:type="dcterms:W3CDTF">2014-12-02T12:15:49Z</dcterms:modified>
</cp:coreProperties>
</file>